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56" r:id="rId2"/>
    <p:sldId id="307" r:id="rId3"/>
    <p:sldId id="280" r:id="rId4"/>
    <p:sldId id="287" r:id="rId5"/>
    <p:sldId id="284" r:id="rId6"/>
    <p:sldId id="262" r:id="rId7"/>
    <p:sldId id="268" r:id="rId8"/>
    <p:sldId id="271" r:id="rId9"/>
    <p:sldId id="270" r:id="rId10"/>
    <p:sldId id="303" r:id="rId11"/>
    <p:sldId id="289" r:id="rId12"/>
    <p:sldId id="272" r:id="rId13"/>
    <p:sldId id="290" r:id="rId14"/>
    <p:sldId id="309" r:id="rId15"/>
    <p:sldId id="291" r:id="rId16"/>
    <p:sldId id="279" r:id="rId17"/>
    <p:sldId id="292" r:id="rId18"/>
    <p:sldId id="293" r:id="rId19"/>
    <p:sldId id="296" r:id="rId20"/>
    <p:sldId id="257" r:id="rId21"/>
    <p:sldId id="258" r:id="rId22"/>
    <p:sldId id="259" r:id="rId23"/>
    <p:sldId id="260" r:id="rId24"/>
    <p:sldId id="297" r:id="rId25"/>
    <p:sldId id="305" r:id="rId26"/>
    <p:sldId id="306" r:id="rId27"/>
    <p:sldId id="304" r:id="rId28"/>
    <p:sldId id="288" r:id="rId29"/>
    <p:sldId id="299" r:id="rId30"/>
    <p:sldId id="300" r:id="rId31"/>
    <p:sldId id="301" r:id="rId32"/>
    <p:sldId id="273" r:id="rId33"/>
    <p:sldId id="302" r:id="rId34"/>
    <p:sldId id="310" r:id="rId35"/>
    <p:sldId id="286" r:id="rId36"/>
    <p:sldId id="311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24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36" userDrawn="1">
          <p15:clr>
            <a:srgbClr val="A4A3A4"/>
          </p15:clr>
        </p15:guide>
        <p15:guide id="4" pos="3940" userDrawn="1">
          <p15:clr>
            <a:srgbClr val="A4A3A4"/>
          </p15:clr>
        </p15:guide>
        <p15:guide id="5" pos="40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3969" autoAdjust="0"/>
  </p:normalViewPr>
  <p:slideViewPr>
    <p:cSldViewPr snapToGrid="0" showGuides="1">
      <p:cViewPr varScale="1">
        <p:scale>
          <a:sx n="64" d="100"/>
          <a:sy n="64" d="100"/>
        </p:scale>
        <p:origin x="978" y="78"/>
      </p:cViewPr>
      <p:guideLst>
        <p:guide orient="horz" pos="1824"/>
        <p:guide pos="3840"/>
        <p:guide pos="3936"/>
        <p:guide pos="3940"/>
        <p:guide pos="40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F4EC50-7846-443C-B427-4044C25648EC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213EC9-CF0D-4693-8285-201BB95F0D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384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Graph contain all the app features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213EC9-CF0D-4693-8285-201BB95F0DA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510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Graph about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213EC9-CF0D-4693-8285-201BB95F0DA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9032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213EC9-CF0D-4693-8285-201BB95F0DA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377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Community part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213EC9-CF0D-4693-8285-201BB95F0DA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37720-B637-DEC3-4EC5-970E66B514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12590E-9079-8DE3-23AE-8ECCFCB094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E7709-763A-0845-4C81-FEC16F4BF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6B890-5EC7-40EB-A46A-3EE68DF3FA31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3B9FD2-C255-931E-E567-0673AF516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C89687-FEF4-9385-0275-C32E1D1F3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72899-C172-4312-85FA-96953C548A6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381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F5B91-24CC-D517-62A6-C450D6324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080106-50F3-14CE-CE0E-5DA9F47C3F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9D6C01-CA6B-65CB-14EF-70BE809C8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6B890-5EC7-40EB-A46A-3EE68DF3FA31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44737-0BA4-E5B3-63A2-3D4569FF0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698A0-10F1-A11C-9114-2F5AA5A88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72899-C172-4312-85FA-96953C548A6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94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08D24E-E098-8E25-A984-305578F06E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3DD248-358F-1D16-83A6-BE70E7AB09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29B64-6B9B-F4A7-38C8-E05B2AED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6B890-5EC7-40EB-A46A-3EE68DF3FA31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2CEBFB-C8AD-4CE6-3745-EA9908343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AE57ED-CAEC-37A0-C622-FAD3FBE8B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72899-C172-4312-85FA-96953C548A6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720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B1BD6-E98C-C8D5-36E4-20C7BF0D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6B962-7CD6-C623-27E9-3E8F51DDFD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C1C5C1-27DC-F14A-7B73-32A3F0B92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6B890-5EC7-40EB-A46A-3EE68DF3FA31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48A3E-78F1-6B09-6C77-473CBE4C0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4698D-8995-4502-E535-E838EBDF8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72899-C172-4312-85FA-96953C548A6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812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58EC3-E67A-8AD6-9802-5F8532821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A33242-D18E-C993-48AF-A883B70BBB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271A2-B16C-13E3-F047-078B0D04F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6B890-5EC7-40EB-A46A-3EE68DF3FA31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025C6-38DA-0926-D664-226880B75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3D511F-86A8-B3FC-7FB2-30D190E1B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72899-C172-4312-85FA-96953C548A6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056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BCB7C-202A-00C4-F830-94F3DAA74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1D81A-85D3-50E3-E634-9D76C571C2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560171-813F-8535-AE8F-932AD7A896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CF0984-A1E2-FE8D-23A7-6B27089A6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6B890-5EC7-40EB-A46A-3EE68DF3FA31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BC1BDB-08CA-8906-BD7B-81FFA9085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989A96-A3B9-C6F0-F34F-42AEC8E98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72899-C172-4312-85FA-96953C548A6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187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9D63F-B122-050E-DA2B-F5EC477C7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3D3477-67B5-7F4A-2A51-1EA3E81C3D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5B2485-498C-133D-9645-D5690055A7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CC39C6-28B0-53AD-6BB6-986113D39C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165E8C-9CD2-AB51-936B-0EA8D84B5E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5A0313-43BC-36F0-72D0-DF9A733AD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6B890-5EC7-40EB-A46A-3EE68DF3FA31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D12354-7816-E32C-3084-180E3B48F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639339-9DC4-DAE2-990F-1CE565A54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72899-C172-4312-85FA-96953C548A6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094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444CD-A7E4-149C-1B60-5F6CA53D2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6D333F-096C-85D5-FE3B-86E295F60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6B890-5EC7-40EB-A46A-3EE68DF3FA31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684FDB-9523-66C5-253B-6A432C87D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F42188-9C3B-1B70-262C-EEE80A65C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72899-C172-4312-85FA-96953C548A6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73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F793A5-27AA-0518-5957-C6B766B76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6B890-5EC7-40EB-A46A-3EE68DF3FA31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319ADF-17A2-19D6-8E52-6A7F3B770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E5E8C7-3707-94D9-028E-E1DD350ED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72899-C172-4312-85FA-96953C548A6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01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74500-6941-FF25-7671-E2E7E87DF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6F1A9-9948-8779-5614-2AF1281D78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8BB19-8518-395E-88AF-961E9719D4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437407-4C04-509F-7407-521026584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6B890-5EC7-40EB-A46A-3EE68DF3FA31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62667D-56C4-1910-DD50-AE8F9E968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C12823-5EF2-FA7B-1A24-C16ED8B95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72899-C172-4312-85FA-96953C548A6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090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EADB2-AA1B-A61E-FF36-A6460CBA1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40930F-59AB-60D8-0CCB-11FEDD2D73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1ECBA3-624F-1062-945F-925ACAA9D6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2EE5AF-9602-1269-66C7-3C96E1A8C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6B890-5EC7-40EB-A46A-3EE68DF3FA31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D99AB5-3D9C-46B5-7003-43F3EF699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6C73C9-DC25-FC8F-7182-E705F372C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72899-C172-4312-85FA-96953C548A6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145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8643"/>
                    </a14:imgEffect>
                    <a14:imgEffect>
                      <a14:saturation sat="400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676EFD-0860-66D8-6A24-333EA2D2D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688BB2-7C15-07FC-DDAC-21264D3B34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D58660-96BF-9566-3649-A4CA1EFC38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36B890-5EC7-40EB-A46A-3EE68DF3FA31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F5A60-2B07-E116-0103-F425318DE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BC383-AF08-8185-2AF5-D6E46B3FB0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D72899-C172-4312-85FA-96953C548A6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415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ife-with-siamese-cats.com/" TargetMode="External"/><Relationship Id="rId3" Type="http://schemas.openxmlformats.org/officeDocument/2006/relationships/hyperlink" Target="https://www.purina.co.uk/articles/cats" TargetMode="External"/><Relationship Id="rId7" Type="http://schemas.openxmlformats.org/officeDocument/2006/relationships/hyperlink" Target="https://alohavet.com/index.php" TargetMode="External"/><Relationship Id="rId12" Type="http://schemas.openxmlformats.org/officeDocument/2006/relationships/hyperlink" Target="https://www.jumia.com.eg/pet-supplies/" TargetMode="External"/><Relationship Id="rId2" Type="http://schemas.openxmlformats.org/officeDocument/2006/relationships/hyperlink" Target="https://www.mdpi.com/2078-2489/14/5/27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etfinder.com/" TargetMode="External"/><Relationship Id="rId11" Type="http://schemas.openxmlformats.org/officeDocument/2006/relationships/hyperlink" Target="https://vcahospitals.com/" TargetMode="External"/><Relationship Id="rId5" Type="http://schemas.openxmlformats.org/officeDocument/2006/relationships/hyperlink" Target="https://www.akc.org/" TargetMode="External"/><Relationship Id="rId10" Type="http://schemas.openxmlformats.org/officeDocument/2006/relationships/hyperlink" Target="https://siamesekittykat.com/" TargetMode="External"/><Relationship Id="rId4" Type="http://schemas.openxmlformats.org/officeDocument/2006/relationships/hyperlink" Target="https://www.petsnvets.org/" TargetMode="External"/><Relationship Id="rId9" Type="http://schemas.openxmlformats.org/officeDocument/2006/relationships/hyperlink" Target="https://www.pawlicy.com/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8BBAA-9586-3C23-EEC7-14DEA70FCF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57052"/>
            <a:ext cx="9144000" cy="1154243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  <a:latin typeface="Söhne"/>
              </a:rPr>
              <a:t>Pet Care mobile Application</a:t>
            </a:r>
            <a:br>
              <a:rPr lang="en-US" sz="9600" b="1" dirty="0">
                <a:latin typeface="Chewy"/>
              </a:rPr>
            </a:br>
            <a:r>
              <a:rPr lang="en-US" sz="2800" b="1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Graduation Project Academic Year 2023-2024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2D8142-47B6-A55A-32F2-476A7E4F68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02571" y="2715224"/>
            <a:ext cx="4786858" cy="3792512"/>
          </a:xfrm>
        </p:spPr>
        <p:txBody>
          <a:bodyPr>
            <a:normAutofit lnSpcReduction="10000"/>
          </a:bodyPr>
          <a:lstStyle/>
          <a:p>
            <a:pPr defTabSz="457200">
              <a:spcBef>
                <a:spcPct val="20000"/>
              </a:spcBef>
            </a:pPr>
            <a:r>
              <a:rPr lang="en-US" sz="3600" b="1" dirty="0">
                <a:latin typeface="Söhne"/>
                <a:ea typeface="+mj-ea"/>
                <a:cs typeface="+mj-cs"/>
              </a:rPr>
              <a:t>Supervised by: </a:t>
            </a:r>
          </a:p>
          <a:p>
            <a:pPr>
              <a:lnSpc>
                <a:spcPct val="100000"/>
              </a:lnSpc>
            </a:pPr>
            <a:r>
              <a:rPr lang="en-US" sz="2500" dirty="0"/>
              <a:t>DR. Hoda Onsi</a:t>
            </a:r>
          </a:p>
          <a:p>
            <a:r>
              <a:rPr lang="en-US" sz="3600" b="1" dirty="0">
                <a:latin typeface="Söhne"/>
                <a:ea typeface="+mj-ea"/>
                <a:cs typeface="+mj-cs"/>
              </a:rPr>
              <a:t>Presented by:</a:t>
            </a:r>
          </a:p>
          <a:p>
            <a:r>
              <a:rPr lang="en-US" sz="2500" dirty="0"/>
              <a:t>Adham Hassan</a:t>
            </a:r>
          </a:p>
          <a:p>
            <a:r>
              <a:rPr lang="en-US" sz="2500" dirty="0"/>
              <a:t>Amgad Essam</a:t>
            </a:r>
          </a:p>
          <a:p>
            <a:r>
              <a:rPr lang="en-US" sz="2500" dirty="0"/>
              <a:t>Mohammed Bashir</a:t>
            </a:r>
          </a:p>
          <a:p>
            <a:r>
              <a:rPr lang="en-US" sz="2500" dirty="0"/>
              <a:t>Yassmin Yousery</a:t>
            </a:r>
          </a:p>
          <a:p>
            <a:r>
              <a:rPr lang="en-US" sz="2500" dirty="0"/>
              <a:t>Kareem Khalid 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9915EA9C-2AE7-E36E-D2DB-5C5EDE730E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14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71BE0-27C4-9AF5-BC4D-7DBF1C4FE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chatbot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72119-22F8-8750-98F4-F664B439F7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1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It is an AI powered conversional assistance that help the pet owners to understand their Pet's Needs whether it is a cat , dog or a bird regrading:</a:t>
            </a:r>
          </a:p>
          <a:p>
            <a:pPr lvl="1"/>
            <a:r>
              <a:rPr lang="en-US" sz="31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care</a:t>
            </a:r>
          </a:p>
          <a:p>
            <a:pPr lvl="1"/>
            <a:r>
              <a:rPr lang="en-US" sz="31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Health</a:t>
            </a:r>
          </a:p>
          <a:p>
            <a:pPr lvl="1"/>
            <a:r>
              <a:rPr lang="en-US" sz="31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Hygiene</a:t>
            </a:r>
          </a:p>
          <a:p>
            <a:pPr lvl="1"/>
            <a:r>
              <a:rPr lang="en-US" sz="31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 hygiene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220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F75ED-FECF-80C9-5819-D010278AB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122" y="3048364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Application implementation </a:t>
            </a:r>
          </a:p>
        </p:txBody>
      </p:sp>
    </p:spTree>
    <p:extLst>
      <p:ext uri="{BB962C8B-B14F-4D97-AF65-F5344CB8AC3E}">
        <p14:creationId xmlns:p14="http://schemas.microsoft.com/office/powerpoint/2010/main" val="1207855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353B5-6F5D-DB4D-AEF5-B0661E6DE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1- Methodology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EDC34-9CA1-4A66-4CC1-F8018A9AB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1404"/>
            <a:ext cx="5982325" cy="51865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Development Tools &amp; Technology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flutter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Firebase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Fire store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Visual studio code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Rasa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Python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Ngrok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2748522-8351-B56A-D7E8-5D0BFA5BCE2B}"/>
              </a:ext>
            </a:extLst>
          </p:cNvPr>
          <p:cNvSpPr txBox="1">
            <a:spLocks/>
          </p:cNvSpPr>
          <p:nvPr/>
        </p:nvSpPr>
        <p:spPr>
          <a:xfrm>
            <a:off x="6458263" y="1690688"/>
            <a:ext cx="5257800" cy="51865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8. Trensflow</a:t>
            </a:r>
          </a:p>
          <a:p>
            <a:pPr marL="0" indent="0">
              <a:buNone/>
            </a:pPr>
            <a:r>
              <a:rPr lang="en-US" dirty="0"/>
              <a:t>9. OpenCV</a:t>
            </a:r>
          </a:p>
          <a:p>
            <a:pPr marL="0" indent="0">
              <a:buNone/>
            </a:pPr>
            <a:r>
              <a:rPr lang="en-US" dirty="0"/>
              <a:t>10. Keras</a:t>
            </a:r>
          </a:p>
          <a:p>
            <a:pPr marL="0" indent="0">
              <a:buNone/>
            </a:pPr>
            <a:r>
              <a:rPr lang="en-US" dirty="0"/>
              <a:t>11. fastAPI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336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36091-ADB4-D45D-D1D6-57D9FD907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1- Methodology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E4F40-A934-CA0C-198A-4F0137C20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Data collection</a:t>
            </a:r>
          </a:p>
          <a:p>
            <a:r>
              <a:rPr lang="en-US" b="1" dirty="0"/>
              <a:t>Purpose of data collection:</a:t>
            </a:r>
            <a:endParaRPr lang="ar-EG" b="1" dirty="0"/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provide information regrading pet supplies category and information.</a:t>
            </a:r>
            <a:endParaRPr lang="ar-EG" sz="2800" dirty="0"/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provide information about clinic information.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train face and landmarks detection model for pet search feature.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enhance the conversational capabilities and responsiveness for the chatbot. </a:t>
            </a:r>
            <a:endParaRPr lang="ar-EG" sz="2800" dirty="0"/>
          </a:p>
          <a:p>
            <a:pPr marL="914400" lvl="1" indent="-457200">
              <a:buFont typeface="+mj-lt"/>
              <a:buAutoNum type="arabicPeriod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79591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FDEE7-AD88-3826-4713-5D150F9BD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7377"/>
            <a:ext cx="10515600" cy="1325563"/>
          </a:xfrm>
        </p:spPr>
        <p:txBody>
          <a:bodyPr/>
          <a:lstStyle/>
          <a:p>
            <a:r>
              <a:rPr lang="en-US" dirty="0"/>
              <a:t>1- Methodology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366FD-EFFC-784A-5562-7476AA38FD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9095"/>
            <a:ext cx="10515600" cy="54789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Data collection</a:t>
            </a:r>
            <a:endParaRPr lang="en-US" dirty="0"/>
          </a:p>
          <a:p>
            <a:r>
              <a:rPr lang="en-US" b="1" dirty="0"/>
              <a:t>Types of data collected: </a:t>
            </a:r>
            <a:endParaRPr lang="en-US" sz="2800" dirty="0"/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800" dirty="0"/>
              <a:t>pet supply information.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800" dirty="0"/>
              <a:t>clinic information.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800" dirty="0"/>
              <a:t>images of lost cats and dogs  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800" dirty="0"/>
              <a:t>user input messages and their corresponding responses</a:t>
            </a:r>
          </a:p>
          <a:p>
            <a:r>
              <a:rPr lang="en-US" b="1" dirty="0"/>
              <a:t>Methods of collection: 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800" dirty="0"/>
              <a:t>pet supply and clinic information was gathered manually.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800" dirty="0"/>
              <a:t>pet search was gathered using Kaggle dataset . 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800" dirty="0"/>
              <a:t>Chatbot: the questions gathered manually with their corresponding answers</a:t>
            </a:r>
          </a:p>
        </p:txBody>
      </p:sp>
    </p:spTree>
    <p:extLst>
      <p:ext uri="{BB962C8B-B14F-4D97-AF65-F5344CB8AC3E}">
        <p14:creationId xmlns:p14="http://schemas.microsoft.com/office/powerpoint/2010/main" val="32825490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C0EC6-DCC0-A24B-B331-16CF32F99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E6D34-6D01-008B-36F7-792DB33AA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System Architecture</a:t>
            </a:r>
          </a:p>
          <a:p>
            <a:r>
              <a:rPr lang="en-US" dirty="0"/>
              <a:t>System Overview: </a:t>
            </a:r>
            <a:r>
              <a:rPr lang="en-US" sz="2200" dirty="0">
                <a:latin typeface="Arial" panose="020B0604020202020204" pitchFamily="34" charset="0"/>
              </a:rPr>
              <a:t>Assists pet owners with comprehensive care solutions in a user-friendly app.</a:t>
            </a:r>
          </a:p>
          <a:p>
            <a:r>
              <a:rPr lang="en-US" dirty="0"/>
              <a:t>System Components:</a:t>
            </a:r>
            <a:r>
              <a:rPr lang="en-US" sz="2200" dirty="0">
                <a:latin typeface="Arial" panose="020B0604020202020204" pitchFamily="34" charset="0"/>
              </a:rPr>
              <a:t> Users: Pet owners, veterinarians, groomers. Activities: profile creation, product exploration, lost pet search, Q&amp;A sharing.</a:t>
            </a:r>
          </a:p>
          <a:p>
            <a:r>
              <a:rPr lang="en-US" dirty="0"/>
              <a:t>Backend Server: </a:t>
            </a:r>
            <a:r>
              <a:rPr lang="en-US" sz="2200" dirty="0">
                <a:latin typeface="Arial" panose="020B0604020202020204" pitchFamily="34" charset="0"/>
              </a:rPr>
              <a:t>Managed by Firebase.</a:t>
            </a:r>
          </a:p>
          <a:p>
            <a:r>
              <a:rPr lang="en-US" dirty="0"/>
              <a:t>Firebase Services: </a:t>
            </a:r>
            <a:r>
              <a:rPr lang="en-US" sz="2200" dirty="0">
                <a:latin typeface="Arial" panose="020B0604020202020204" pitchFamily="34" charset="0"/>
              </a:rPr>
              <a:t>Authentication, Firestore, Cloud Functions, Realtime Database.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681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193F9-B5C4-94FB-922C-44E112DDE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0214"/>
            <a:ext cx="10515600" cy="1325563"/>
          </a:xfrm>
        </p:spPr>
        <p:txBody>
          <a:bodyPr/>
          <a:lstStyle/>
          <a:p>
            <a:r>
              <a:rPr lang="en-US" dirty="0"/>
              <a:t>3-Mobile App UI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5E3D634-C3A8-2EEC-D339-2338361EAB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9174"/>
            <a:ext cx="10515600" cy="5368612"/>
          </a:xfrm>
        </p:spPr>
        <p:txBody>
          <a:bodyPr>
            <a:normAutofit lnSpcReduction="10000"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 In Screen: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latin typeface="Arial" panose="020B0604020202020204" pitchFamily="34" charset="0"/>
              </a:rPr>
              <a:t>First screen where users enter credentials.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latin typeface="Arial" panose="020B0604020202020204" pitchFamily="34" charset="0"/>
              </a:rPr>
              <a:t>Includes authentication to verify user accounts.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latin typeface="Arial" panose="020B0604020202020204" pitchFamily="34" charset="0"/>
              </a:rPr>
              <a:t>Contains log-in button (navigates to home screen) and sign-up button (navigates to sign-up screen).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Home Page Screen: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latin typeface="Arial" panose="020B0604020202020204" pitchFamily="34" charset="0"/>
              </a:rPr>
              <a:t>Displays major features of the application.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latin typeface="Arial" panose="020B0604020202020204" pitchFamily="34" charset="0"/>
              </a:rPr>
              <a:t>Buttons to navigate to pet supplies, pet services, chat with assistant chatbot, community and pet search.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Pet Supplies Screen: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latin typeface="Arial" panose="020B0604020202020204" pitchFamily="34" charset="0"/>
              </a:rPr>
              <a:t>Lists pets the app provides supplies for (cats, dogs, rabbits).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latin typeface="Arial" panose="020B0604020202020204" pitchFamily="34" charset="0"/>
              </a:rPr>
              <a:t>Each pet has a sublist of categories (food, healthcare products).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1169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65BBB-4E7D-013A-CE12-8E5CEF089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App UI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A452D-70DC-62A7-54D1-4881F323E4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9074"/>
            <a:ext cx="10515600" cy="5448925"/>
          </a:xfrm>
        </p:spPr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Pet Services Screen: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latin typeface="Arial" panose="020B0604020202020204" pitchFamily="34" charset="0"/>
              </a:rPr>
              <a:t>Lists services provided by the application (pet search, pet adoption, pet shop locations).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Pet Search </a:t>
            </a:r>
            <a:r>
              <a:rPr lang="en-US" altLang="en-US" b="1" dirty="0">
                <a:latin typeface="Arial" panose="020B0604020202020204" pitchFamily="34" charset="0"/>
              </a:rPr>
              <a:t>screen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latin typeface="Arial" panose="020B0604020202020204" pitchFamily="34" charset="0"/>
              </a:rPr>
              <a:t>Contains an "Upload Image" button for searching pets.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b="1" dirty="0">
                <a:latin typeface="Arial" panose="020B0604020202020204" pitchFamily="34" charset="0"/>
              </a:rPr>
              <a:t>Community screen: 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Arial" panose="020B0604020202020204" pitchFamily="34" charset="0"/>
              </a:rPr>
              <a:t>i</a:t>
            </a:r>
            <a:r>
              <a:rPr lang="en-US" sz="2800" dirty="0">
                <a:latin typeface="Arial" panose="020B0604020202020204" pitchFamily="34" charset="0"/>
              </a:rPr>
              <a:t>t includes a user-friendly interface with options for creating posts, viewing a feed of posts, and engaging through comments.</a:t>
            </a:r>
            <a:endParaRPr lang="en-US" altLang="en-US" sz="2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Chatbot Screen: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latin typeface="Arial" panose="020B0604020202020204" pitchFamily="34" charset="0"/>
              </a:rPr>
              <a:t>Chat interface where users enter questions.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latin typeface="Arial" panose="020B0604020202020204" pitchFamily="34" charset="0"/>
              </a:rPr>
              <a:t>Rasa server responds with answers in a message box.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1947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62A59-915A-C721-FA76-0623B2760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4-Application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24362-AE5D-E231-4F38-F0E52C1632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006"/>
            <a:ext cx="10515600" cy="53439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Mobile App Development: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FireStore: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NoSQL document database provided by Firebase.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Advanced querying capabilities to store user profiles with unique IDs.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Data Storage: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User profile information stored in Firestore.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Ensures secure and efficient data management.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Authentication and Authorization:</a:t>
            </a:r>
            <a:endParaRPr lang="en-US" dirty="0"/>
          </a:p>
          <a:p>
            <a:pPr marL="742950" lvl="1" indent="-285750"/>
            <a:r>
              <a:rPr lang="en-US" dirty="0"/>
              <a:t>Managed by Firebase Authentication.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Email and password credentials checked by Firebase Authentication.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Successful authentication grants access to all application features.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676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1F281-8A77-78B4-0134-2AABDFD8F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development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752EF-7A00-6FB5-9E3A-5A62A725A7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862"/>
            <a:ext cx="10515600" cy="5279712"/>
          </a:xfrm>
        </p:spPr>
        <p:txBody>
          <a:bodyPr>
            <a:normAutofit lnSpcReduction="10000"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/>
              <a:t>Chatbot Development: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b="1" dirty="0"/>
              <a:t>Rasa Part: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800" b="1" dirty="0"/>
              <a:t>Rasa NLU: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Trains models to understand and classify user messages.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Processes user inputs and extracts intents and entities.</a:t>
            </a:r>
          </a:p>
          <a:p>
            <a:pPr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b="1" dirty="0"/>
              <a:t>Rasa Core:</a:t>
            </a: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/>
              <a:t>Manages dialogue flow and handles user requests.</a:t>
            </a: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/>
              <a:t>Determines chatbot responses based on recognized intents and context.</a:t>
            </a:r>
          </a:p>
          <a:p>
            <a:pPr marR="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800" b="1" dirty="0"/>
              <a:t>Training and Implementation:</a:t>
            </a:r>
          </a:p>
          <a:p>
            <a:pPr marL="914400" marR="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Uses nlu.yml for training data and stories.yml &amp; domain.yml for dialogue management.</a:t>
            </a:r>
          </a:p>
          <a:p>
            <a:pPr marL="914400" marR="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Configures pipelines with tokenizers, classifiers, and policies for accurate predictions.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093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847BC-F8AC-B582-628F-D919D88B4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8597A-4C00-46CB-2A9D-0F9EA6274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Problem definition</a:t>
            </a:r>
          </a:p>
          <a:p>
            <a:r>
              <a:rPr lang="en-US" sz="2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Project motivation </a:t>
            </a:r>
          </a:p>
          <a:p>
            <a:r>
              <a:rPr lang="en-US" sz="2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  <a:p>
            <a:r>
              <a:rPr lang="en-US" sz="2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Application features </a:t>
            </a:r>
          </a:p>
          <a:p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Application implementation </a:t>
            </a:r>
            <a:endParaRPr lang="en-US" sz="28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Conclusion </a:t>
            </a:r>
          </a:p>
          <a:p>
            <a:r>
              <a:rPr lang="en-US" sz="2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future work</a:t>
            </a:r>
          </a:p>
          <a:p>
            <a:r>
              <a:rPr lang="en-US" sz="2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  <a:p>
            <a:pPr marL="0" indent="0">
              <a:buNone/>
            </a:pPr>
            <a:endParaRPr lang="en-US" sz="28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7628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9A20BD8D-9320-6BD6-932C-4D50F2EAB6C2}"/>
              </a:ext>
            </a:extLst>
          </p:cNvPr>
          <p:cNvSpPr/>
          <p:nvPr/>
        </p:nvSpPr>
        <p:spPr>
          <a:xfrm>
            <a:off x="599606" y="1156742"/>
            <a:ext cx="2743200" cy="2488367"/>
          </a:xfrm>
          <a:prstGeom prst="ellipse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52000" endA="300" endPos="35000" dir="5400000" sy="-100000" algn="bl" rotWithShape="0"/>
          </a:effectLst>
          <a:scene3d>
            <a:camera prst="perspectiveHeroicExtremeRightFacing"/>
            <a:lightRig rig="threePt" dir="t"/>
          </a:scene3d>
          <a:sp3d>
            <a:bevelT w="139700" h="139700" prst="divot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CATS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9B78D3F-DD3D-5929-AA55-F505821943FF}"/>
              </a:ext>
            </a:extLst>
          </p:cNvPr>
          <p:cNvSpPr/>
          <p:nvPr/>
        </p:nvSpPr>
        <p:spPr>
          <a:xfrm>
            <a:off x="8849194" y="1156742"/>
            <a:ext cx="2743200" cy="2488367"/>
          </a:xfrm>
          <a:prstGeom prst="ellipse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52000" endA="300" endPos="35000" dir="5400000" sy="-100000" algn="bl" rotWithShape="0"/>
          </a:effectLst>
          <a:scene3d>
            <a:camera prst="perspectiveHeroicExtremeRightFacing"/>
            <a:lightRig rig="threePt" dir="t"/>
          </a:scene3d>
          <a:sp3d>
            <a:bevelT w="139700" h="139700" prst="divot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DOGS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351D1F8-C74E-CC4B-5E60-15C77971F716}"/>
              </a:ext>
            </a:extLst>
          </p:cNvPr>
          <p:cNvSpPr/>
          <p:nvPr/>
        </p:nvSpPr>
        <p:spPr>
          <a:xfrm>
            <a:off x="4919272" y="3615129"/>
            <a:ext cx="2743200" cy="2488367"/>
          </a:xfrm>
          <a:prstGeom prst="ellipse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52000" endA="300" endPos="35000" dir="5400000" sy="-100000" algn="bl" rotWithShape="0"/>
          </a:effectLst>
          <a:scene3d>
            <a:camera prst="perspectiveHeroicExtremeRightFacing"/>
            <a:lightRig rig="threePt" dir="t"/>
          </a:scene3d>
          <a:sp3d>
            <a:bevelT w="139700" h="139700" prst="divot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BIRDS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8DAD9627-66C3-5155-D119-9083AEAE7156}"/>
              </a:ext>
            </a:extLst>
          </p:cNvPr>
          <p:cNvSpPr txBox="1">
            <a:spLocks/>
          </p:cNvSpPr>
          <p:nvPr/>
        </p:nvSpPr>
        <p:spPr>
          <a:xfrm>
            <a:off x="2728210" y="439113"/>
            <a:ext cx="6355829" cy="9849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i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 Your Pet's Needs: </a:t>
            </a:r>
          </a:p>
          <a:p>
            <a:pPr marL="0" indent="0" algn="ctr">
              <a:buNone/>
            </a:pPr>
            <a:r>
              <a:rPr lang="en-US" b="1" i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 Chatbot Guide</a:t>
            </a:r>
          </a:p>
        </p:txBody>
      </p:sp>
    </p:spTree>
    <p:extLst>
      <p:ext uri="{BB962C8B-B14F-4D97-AF65-F5344CB8AC3E}">
        <p14:creationId xmlns:p14="http://schemas.microsoft.com/office/powerpoint/2010/main" val="10589758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9A20BD8D-9320-6BD6-932C-4D50F2EAB6C2}"/>
              </a:ext>
            </a:extLst>
          </p:cNvPr>
          <p:cNvSpPr/>
          <p:nvPr/>
        </p:nvSpPr>
        <p:spPr>
          <a:xfrm>
            <a:off x="239842" y="439113"/>
            <a:ext cx="2743200" cy="2488367"/>
          </a:xfrm>
          <a:prstGeom prst="ellipse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52000" endA="300" endPos="35000" dir="5400000" sy="-100000" algn="bl" rotWithShape="0"/>
          </a:effectLst>
          <a:scene3d>
            <a:camera prst="perspectiveHeroicExtremeRightFacing"/>
            <a:lightRig rig="threePt" dir="t"/>
          </a:scene3d>
          <a:sp3d>
            <a:bevelT w="139700" h="139700" prst="divot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Decoding</a:t>
            </a:r>
            <a:r>
              <a:rPr lang="en-US" sz="2400" dirty="0"/>
              <a:t> </a:t>
            </a:r>
            <a:r>
              <a:rPr lang="en-US" sz="2400" b="1" i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Your</a:t>
            </a:r>
            <a:r>
              <a:rPr lang="en-US" sz="2400" dirty="0"/>
              <a:t> </a:t>
            </a:r>
            <a:r>
              <a:rPr lang="en-US" sz="2400" b="1" i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Cat</a:t>
            </a:r>
            <a:r>
              <a:rPr lang="en-US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’s</a:t>
            </a:r>
            <a:r>
              <a:rPr lang="en-US" sz="2400" dirty="0"/>
              <a:t> </a:t>
            </a:r>
            <a:r>
              <a:rPr lang="en-US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meow</a:t>
            </a:r>
          </a:p>
          <a:p>
            <a:pPr algn="ctr"/>
            <a:endParaRPr lang="en-US" sz="24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A1B54D1-8FD2-6C51-9911-71505592FD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7733" y="809744"/>
            <a:ext cx="3197902" cy="1925663"/>
          </a:xfrm>
        </p:spPr>
        <p:txBody>
          <a:bodyPr>
            <a:normAutofit/>
          </a:bodyPr>
          <a:lstStyle/>
          <a:p>
            <a:r>
              <a:rPr lang="en-US" sz="1800" b="1" dirty="0"/>
              <a:t>Feeding and diets</a:t>
            </a:r>
          </a:p>
          <a:p>
            <a:r>
              <a:rPr lang="en-US" sz="1800" b="1" dirty="0"/>
              <a:t>Weight management</a:t>
            </a:r>
          </a:p>
          <a:p>
            <a:r>
              <a:rPr lang="en-US" sz="1800" b="1" dirty="0"/>
              <a:t>Exercise and play</a:t>
            </a:r>
          </a:p>
          <a:p>
            <a:r>
              <a:rPr lang="en-US" sz="1800" b="1" dirty="0"/>
              <a:t>Training</a:t>
            </a:r>
          </a:p>
          <a:p>
            <a:r>
              <a:rPr lang="en-US" sz="1800" b="1" dirty="0"/>
              <a:t>Outdoor activities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EA652-8FE1-80E8-CB0C-2EBB788A85B5}"/>
              </a:ext>
            </a:extLst>
          </p:cNvPr>
          <p:cNvSpPr txBox="1">
            <a:spLocks/>
          </p:cNvSpPr>
          <p:nvPr/>
        </p:nvSpPr>
        <p:spPr>
          <a:xfrm>
            <a:off x="7467602" y="238945"/>
            <a:ext cx="5064175" cy="407535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300" b="1" dirty="0"/>
              <a:t>Respiratory Infections</a:t>
            </a:r>
          </a:p>
          <a:p>
            <a:pPr algn="l"/>
            <a:r>
              <a:rPr lang="en-US" sz="2300" b="1" dirty="0"/>
              <a:t>Dental Health</a:t>
            </a:r>
          </a:p>
          <a:p>
            <a:pPr algn="l"/>
            <a:r>
              <a:rPr lang="en-US" sz="2300" b="1" dirty="0"/>
              <a:t>Obesity and Weight Management</a:t>
            </a:r>
          </a:p>
          <a:p>
            <a:pPr algn="l"/>
            <a:r>
              <a:rPr lang="en-US" sz="2300" b="1" dirty="0"/>
              <a:t>Parasitic Infections</a:t>
            </a:r>
          </a:p>
          <a:p>
            <a:pPr algn="l"/>
            <a:r>
              <a:rPr lang="en-US" sz="2300" b="1" dirty="0"/>
              <a:t>Kidney Disease</a:t>
            </a:r>
          </a:p>
          <a:p>
            <a:pPr algn="l"/>
            <a:r>
              <a:rPr lang="en-US" sz="2300" b="1" dirty="0"/>
              <a:t>Diabetes</a:t>
            </a:r>
          </a:p>
          <a:p>
            <a:r>
              <a:rPr lang="en-US" sz="2300" b="1" dirty="0"/>
              <a:t>Hyperthyroidism</a:t>
            </a:r>
          </a:p>
          <a:p>
            <a:r>
              <a:rPr lang="en-US" sz="2300" b="1" dirty="0"/>
              <a:t>Cancer</a:t>
            </a:r>
          </a:p>
          <a:p>
            <a:r>
              <a:rPr lang="en-US" sz="2300" b="1" dirty="0"/>
              <a:t>Allergies</a:t>
            </a:r>
          </a:p>
          <a:p>
            <a:r>
              <a:rPr lang="en-US" sz="2300" b="1" dirty="0"/>
              <a:t>Depression and Mental Health:</a:t>
            </a:r>
          </a:p>
          <a:p>
            <a:r>
              <a:rPr lang="en-US" sz="2300" b="1" dirty="0"/>
              <a:t>Anxiety and Aggression</a:t>
            </a:r>
          </a:p>
          <a:p>
            <a:r>
              <a:rPr lang="en-US" sz="2300" b="1" dirty="0"/>
              <a:t>Behavior issues </a:t>
            </a:r>
          </a:p>
          <a:p>
            <a:r>
              <a:rPr lang="en-US" sz="2300" b="1" dirty="0"/>
              <a:t>Causes, sympathies, </a:t>
            </a:r>
            <a:r>
              <a:rPr 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Preventative</a:t>
            </a:r>
            <a:r>
              <a:rPr lang="en-US" sz="2300" b="1" dirty="0"/>
              <a:t> and treatment options</a:t>
            </a:r>
          </a:p>
          <a:p>
            <a:pPr marL="0" indent="0">
              <a:buNone/>
            </a:pPr>
            <a:endParaRPr lang="en-US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E56899-F794-56D0-C664-3DB902A72747}"/>
              </a:ext>
            </a:extLst>
          </p:cNvPr>
          <p:cNvSpPr txBox="1"/>
          <p:nvPr/>
        </p:nvSpPr>
        <p:spPr>
          <a:xfrm>
            <a:off x="2755690" y="4314295"/>
            <a:ext cx="296305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Nail Trimming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Fur Grooming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Bathing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Spaying Procedure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Ear and Eye Care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Dental Health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Flea and Parasite Prevention</a:t>
            </a:r>
          </a:p>
          <a:p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D248D1FF-20DE-6AC5-1510-46B069ED918B}"/>
              </a:ext>
            </a:extLst>
          </p:cNvPr>
          <p:cNvSpPr txBox="1">
            <a:spLocks/>
          </p:cNvSpPr>
          <p:nvPr/>
        </p:nvSpPr>
        <p:spPr>
          <a:xfrm>
            <a:off x="2450893" y="238945"/>
            <a:ext cx="1843790" cy="400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i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caring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1EE5B58-A88C-5D3A-0369-09B87F10A9EA}"/>
              </a:ext>
            </a:extLst>
          </p:cNvPr>
          <p:cNvSpPr txBox="1">
            <a:spLocks/>
          </p:cNvSpPr>
          <p:nvPr/>
        </p:nvSpPr>
        <p:spPr>
          <a:xfrm>
            <a:off x="5843667" y="1001817"/>
            <a:ext cx="1843790" cy="400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i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health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9836EF1-C5AE-AD1D-BDE1-D489961EF432}"/>
              </a:ext>
            </a:extLst>
          </p:cNvPr>
          <p:cNvSpPr txBox="1">
            <a:spLocks/>
          </p:cNvSpPr>
          <p:nvPr/>
        </p:nvSpPr>
        <p:spPr>
          <a:xfrm>
            <a:off x="849441" y="3930521"/>
            <a:ext cx="1843790" cy="13871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i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Hygiene and grooming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E98654-A957-D6F7-FC49-3E3075A4307A}"/>
              </a:ext>
            </a:extLst>
          </p:cNvPr>
          <p:cNvSpPr txBox="1"/>
          <p:nvPr/>
        </p:nvSpPr>
        <p:spPr>
          <a:xfrm>
            <a:off x="8518161" y="4752438"/>
            <a:ext cx="296305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Litter box maintenance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Food and water bowls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Bedding and resting area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Toys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Indoor environment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Outdoor environment</a:t>
            </a:r>
            <a:endParaRPr lang="en-US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00AC3E15-4FF0-728C-A5FE-D8F3A06FD149}"/>
              </a:ext>
            </a:extLst>
          </p:cNvPr>
          <p:cNvSpPr txBox="1">
            <a:spLocks/>
          </p:cNvSpPr>
          <p:nvPr/>
        </p:nvSpPr>
        <p:spPr>
          <a:xfrm>
            <a:off x="6068518" y="4380914"/>
            <a:ext cx="2675744" cy="13871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i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 Hygiene</a:t>
            </a:r>
          </a:p>
        </p:txBody>
      </p:sp>
    </p:spTree>
    <p:extLst>
      <p:ext uri="{BB962C8B-B14F-4D97-AF65-F5344CB8AC3E}">
        <p14:creationId xmlns:p14="http://schemas.microsoft.com/office/powerpoint/2010/main" val="40376611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9A20BD8D-9320-6BD6-932C-4D50F2EAB6C2}"/>
              </a:ext>
            </a:extLst>
          </p:cNvPr>
          <p:cNvSpPr/>
          <p:nvPr/>
        </p:nvSpPr>
        <p:spPr>
          <a:xfrm>
            <a:off x="239842" y="439113"/>
            <a:ext cx="2743200" cy="2488367"/>
          </a:xfrm>
          <a:prstGeom prst="ellipse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52000" endA="300" endPos="35000" dir="5400000" sy="-100000" algn="bl" rotWithShape="0"/>
          </a:effectLst>
          <a:scene3d>
            <a:camera prst="perspectiveHeroicExtremeRightFacing"/>
            <a:lightRig rig="threePt" dir="t"/>
          </a:scene3d>
          <a:sp3d>
            <a:bevelT w="139700" h="139700" prst="divot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Decoding</a:t>
            </a:r>
            <a:r>
              <a:rPr lang="en-US" sz="2400" dirty="0"/>
              <a:t> </a:t>
            </a:r>
            <a:r>
              <a:rPr lang="en-US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Your</a:t>
            </a:r>
            <a:r>
              <a:rPr lang="en-US" sz="2400" dirty="0"/>
              <a:t> </a:t>
            </a:r>
            <a:r>
              <a:rPr lang="en-US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Dog's</a:t>
            </a:r>
            <a:r>
              <a:rPr lang="en-US" sz="2400" dirty="0"/>
              <a:t> </a:t>
            </a:r>
            <a:r>
              <a:rPr lang="en-US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Bark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A1B54D1-8FD2-6C51-9911-71505592FD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7733" y="809744"/>
            <a:ext cx="3197902" cy="1925663"/>
          </a:xfrm>
        </p:spPr>
        <p:txBody>
          <a:bodyPr>
            <a:normAutofit/>
          </a:bodyPr>
          <a:lstStyle/>
          <a:p>
            <a:r>
              <a:rPr lang="en-US" sz="1800" b="1" dirty="0"/>
              <a:t>Feeding and diets</a:t>
            </a:r>
          </a:p>
          <a:p>
            <a:r>
              <a:rPr lang="en-US" sz="1800" b="1" dirty="0"/>
              <a:t>Weight management</a:t>
            </a:r>
          </a:p>
          <a:p>
            <a:r>
              <a:rPr lang="en-US" sz="1800" b="1" dirty="0"/>
              <a:t>Exercise and play</a:t>
            </a:r>
          </a:p>
          <a:p>
            <a:r>
              <a:rPr lang="en-US" sz="1800" b="1" dirty="0"/>
              <a:t>Training</a:t>
            </a:r>
          </a:p>
          <a:p>
            <a:r>
              <a:rPr lang="en-US" sz="1800" b="1" dirty="0"/>
              <a:t>Outdoor activities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EA652-8FE1-80E8-CB0C-2EBB788A85B5}"/>
              </a:ext>
            </a:extLst>
          </p:cNvPr>
          <p:cNvSpPr txBox="1">
            <a:spLocks/>
          </p:cNvSpPr>
          <p:nvPr/>
        </p:nvSpPr>
        <p:spPr>
          <a:xfrm>
            <a:off x="7270230" y="238945"/>
            <a:ext cx="5141627" cy="407535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300" b="1" dirty="0"/>
              <a:t>Respiratory Infections</a:t>
            </a:r>
          </a:p>
          <a:p>
            <a:pPr algn="l"/>
            <a:r>
              <a:rPr lang="en-US" sz="2300" b="1" dirty="0"/>
              <a:t>Dental Health</a:t>
            </a:r>
          </a:p>
          <a:p>
            <a:pPr algn="l"/>
            <a:r>
              <a:rPr lang="en-US" sz="2300" b="1" dirty="0"/>
              <a:t>Heart disease  </a:t>
            </a:r>
          </a:p>
          <a:p>
            <a:pPr algn="l"/>
            <a:r>
              <a:rPr lang="en-US" sz="2300" b="1" dirty="0"/>
              <a:t>Parasitic Infections</a:t>
            </a:r>
          </a:p>
          <a:p>
            <a:pPr algn="l"/>
            <a:r>
              <a:rPr lang="en-US" sz="2300" b="1" dirty="0"/>
              <a:t>Kidney Disease</a:t>
            </a:r>
          </a:p>
          <a:p>
            <a:pPr algn="l"/>
            <a:r>
              <a:rPr lang="en-US" sz="2300" b="1" dirty="0"/>
              <a:t>Arthritis</a:t>
            </a:r>
          </a:p>
          <a:p>
            <a:r>
              <a:rPr lang="en-US" sz="2300" b="1" dirty="0"/>
              <a:t>Gastrointestinal Issues</a:t>
            </a:r>
          </a:p>
          <a:p>
            <a:r>
              <a:rPr lang="en-US" sz="2300" b="1" dirty="0"/>
              <a:t>Cancer</a:t>
            </a:r>
          </a:p>
          <a:p>
            <a:r>
              <a:rPr lang="en-US" sz="2300" b="1" dirty="0"/>
              <a:t>Skin Allergies</a:t>
            </a:r>
          </a:p>
          <a:p>
            <a:r>
              <a:rPr lang="en-US" sz="2300" b="1" dirty="0"/>
              <a:t>Depression and Mental Health:</a:t>
            </a:r>
          </a:p>
          <a:p>
            <a:r>
              <a:rPr lang="en-US" sz="2300" b="1" dirty="0"/>
              <a:t>Anxiety and Aggression</a:t>
            </a:r>
          </a:p>
          <a:p>
            <a:r>
              <a:rPr lang="en-US" sz="2300" b="1" dirty="0"/>
              <a:t>Behavior issues </a:t>
            </a:r>
          </a:p>
          <a:p>
            <a:r>
              <a:rPr lang="en-US" sz="2300" b="1" dirty="0"/>
              <a:t>Causes, sympathies, </a:t>
            </a:r>
            <a:r>
              <a:rPr 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Preventative</a:t>
            </a:r>
            <a:r>
              <a:rPr lang="en-US" sz="2300" b="1" dirty="0"/>
              <a:t> and treatment options</a:t>
            </a:r>
          </a:p>
          <a:p>
            <a:pPr marL="0" indent="0">
              <a:buNone/>
            </a:pPr>
            <a:endParaRPr lang="en-US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E56899-F794-56D0-C664-3DB902A72747}"/>
              </a:ext>
            </a:extLst>
          </p:cNvPr>
          <p:cNvSpPr txBox="1"/>
          <p:nvPr/>
        </p:nvSpPr>
        <p:spPr>
          <a:xfrm>
            <a:off x="2755690" y="4314295"/>
            <a:ext cx="296305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Nail Trimming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Fur Grooming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Bathing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Spaying Procedure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Ear and Eye Care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Dental Health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Flea and Parasite Prevention</a:t>
            </a:r>
          </a:p>
          <a:p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D248D1FF-20DE-6AC5-1510-46B069ED918B}"/>
              </a:ext>
            </a:extLst>
          </p:cNvPr>
          <p:cNvSpPr txBox="1">
            <a:spLocks/>
          </p:cNvSpPr>
          <p:nvPr/>
        </p:nvSpPr>
        <p:spPr>
          <a:xfrm>
            <a:off x="2450893" y="238945"/>
            <a:ext cx="1843790" cy="400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i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caring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1EE5B58-A88C-5D3A-0369-09B87F10A9EA}"/>
              </a:ext>
            </a:extLst>
          </p:cNvPr>
          <p:cNvSpPr txBox="1">
            <a:spLocks/>
          </p:cNvSpPr>
          <p:nvPr/>
        </p:nvSpPr>
        <p:spPr>
          <a:xfrm>
            <a:off x="5843667" y="1001817"/>
            <a:ext cx="1843790" cy="400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i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health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9836EF1-C5AE-AD1D-BDE1-D489961EF432}"/>
              </a:ext>
            </a:extLst>
          </p:cNvPr>
          <p:cNvSpPr txBox="1">
            <a:spLocks/>
          </p:cNvSpPr>
          <p:nvPr/>
        </p:nvSpPr>
        <p:spPr>
          <a:xfrm>
            <a:off x="737014" y="3620701"/>
            <a:ext cx="1843790" cy="13871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i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Hygiene and grooming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E98654-A957-D6F7-FC49-3E3075A4307A}"/>
              </a:ext>
            </a:extLst>
          </p:cNvPr>
          <p:cNvSpPr txBox="1"/>
          <p:nvPr/>
        </p:nvSpPr>
        <p:spPr>
          <a:xfrm>
            <a:off x="8518161" y="4752438"/>
            <a:ext cx="296305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Litter box maintenance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Food and water bowls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Bedding and resting area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Toys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Indoor environment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Outdoor environment</a:t>
            </a:r>
            <a:endParaRPr lang="en-US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00AC3E15-4FF0-728C-A5FE-D8F3A06FD149}"/>
              </a:ext>
            </a:extLst>
          </p:cNvPr>
          <p:cNvSpPr txBox="1">
            <a:spLocks/>
          </p:cNvSpPr>
          <p:nvPr/>
        </p:nvSpPr>
        <p:spPr>
          <a:xfrm>
            <a:off x="6068518" y="4380914"/>
            <a:ext cx="2675744" cy="13871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i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 Hygiene</a:t>
            </a:r>
          </a:p>
        </p:txBody>
      </p:sp>
    </p:spTree>
    <p:extLst>
      <p:ext uri="{BB962C8B-B14F-4D97-AF65-F5344CB8AC3E}">
        <p14:creationId xmlns:p14="http://schemas.microsoft.com/office/powerpoint/2010/main" val="42214906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9A20BD8D-9320-6BD6-932C-4D50F2EAB6C2}"/>
              </a:ext>
            </a:extLst>
          </p:cNvPr>
          <p:cNvSpPr/>
          <p:nvPr/>
        </p:nvSpPr>
        <p:spPr>
          <a:xfrm>
            <a:off x="239842" y="439113"/>
            <a:ext cx="2743200" cy="2488367"/>
          </a:xfrm>
          <a:prstGeom prst="ellipse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52000" endA="300" endPos="35000" dir="5400000" sy="-100000" algn="bl" rotWithShape="0"/>
          </a:effectLst>
          <a:scene3d>
            <a:camera prst="perspectiveHeroicExtremeRightFacing"/>
            <a:lightRig rig="threePt" dir="t"/>
          </a:scene3d>
          <a:sp3d>
            <a:bevelT w="139700" h="139700" prst="divot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Decoding your pet bird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A1B54D1-8FD2-6C51-9911-71505592FD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05463" y="809744"/>
            <a:ext cx="3670091" cy="1925663"/>
          </a:xfrm>
        </p:spPr>
        <p:txBody>
          <a:bodyPr>
            <a:normAutofit/>
          </a:bodyPr>
          <a:lstStyle/>
          <a:p>
            <a:r>
              <a:rPr lang="en-US" sz="1800" b="1" dirty="0"/>
              <a:t>Feeding and diets</a:t>
            </a:r>
          </a:p>
          <a:p>
            <a:r>
              <a:rPr lang="en-US" sz="1800" b="1" dirty="0"/>
              <a:t>Training and Socialization</a:t>
            </a:r>
          </a:p>
          <a:p>
            <a:pPr marL="0" indent="0">
              <a:buNone/>
            </a:pPr>
            <a:endParaRPr lang="en-US" sz="1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EA652-8FE1-80E8-CB0C-2EBB788A85B5}"/>
              </a:ext>
            </a:extLst>
          </p:cNvPr>
          <p:cNvSpPr txBox="1">
            <a:spLocks/>
          </p:cNvSpPr>
          <p:nvPr/>
        </p:nvSpPr>
        <p:spPr>
          <a:xfrm>
            <a:off x="7467602" y="238945"/>
            <a:ext cx="4254705" cy="33817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Psittacosis (Parrot Fever)</a:t>
            </a:r>
          </a:p>
          <a:p>
            <a:r>
              <a:rPr lang="en-US" sz="1800" b="1" dirty="0"/>
              <a:t>Avian Influenza (Bird Flu)</a:t>
            </a:r>
          </a:p>
          <a:p>
            <a:r>
              <a:rPr lang="en-US" sz="1800" b="1" dirty="0"/>
              <a:t>Avian Pox</a:t>
            </a:r>
          </a:p>
          <a:p>
            <a:r>
              <a:rPr lang="en-US" sz="1800" b="1" dirty="0"/>
              <a:t>Candidiasis (Thrush)</a:t>
            </a:r>
          </a:p>
          <a:p>
            <a:r>
              <a:rPr lang="en-US" sz="1800" b="1" dirty="0"/>
              <a:t>Aspergillosis</a:t>
            </a:r>
          </a:p>
          <a:p>
            <a:r>
              <a:rPr lang="en-US" sz="1800" b="1" dirty="0"/>
              <a:t>Symptoms and Diagnosis</a:t>
            </a:r>
          </a:p>
          <a:p>
            <a:r>
              <a:rPr lang="en-US" sz="1800" b="1" dirty="0"/>
              <a:t>Preventative Care</a:t>
            </a:r>
          </a:p>
          <a:p>
            <a:r>
              <a:rPr lang="en-US" sz="1800" b="1" dirty="0"/>
              <a:t>Early Detection and Intervention</a:t>
            </a:r>
          </a:p>
          <a:p>
            <a:r>
              <a:rPr lang="en-US" sz="1800" b="1" dirty="0"/>
              <a:t>Loneliness and Boredom</a:t>
            </a:r>
          </a:p>
          <a:p>
            <a:r>
              <a:rPr lang="en-US" sz="1800" b="1" dirty="0"/>
              <a:t>Depression </a:t>
            </a:r>
          </a:p>
          <a:p>
            <a:r>
              <a:rPr lang="en-US" sz="1800" b="1" dirty="0"/>
              <a:t>Treatment options</a:t>
            </a:r>
          </a:p>
          <a:p>
            <a:pPr marL="0" indent="0">
              <a:buNone/>
            </a:pPr>
            <a:endParaRPr lang="en-US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E56899-F794-56D0-C664-3DB902A72747}"/>
              </a:ext>
            </a:extLst>
          </p:cNvPr>
          <p:cNvSpPr txBox="1"/>
          <p:nvPr/>
        </p:nvSpPr>
        <p:spPr>
          <a:xfrm>
            <a:off x="2554573" y="4697951"/>
            <a:ext cx="367009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Bathing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Feather Care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Nail Trimming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Beak Health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Wing trimming 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D248D1FF-20DE-6AC5-1510-46B069ED918B}"/>
              </a:ext>
            </a:extLst>
          </p:cNvPr>
          <p:cNvSpPr txBox="1">
            <a:spLocks/>
          </p:cNvSpPr>
          <p:nvPr/>
        </p:nvSpPr>
        <p:spPr>
          <a:xfrm>
            <a:off x="2450893" y="238945"/>
            <a:ext cx="1843790" cy="400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i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caring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1EE5B58-A88C-5D3A-0369-09B87F10A9EA}"/>
              </a:ext>
            </a:extLst>
          </p:cNvPr>
          <p:cNvSpPr txBox="1">
            <a:spLocks/>
          </p:cNvSpPr>
          <p:nvPr/>
        </p:nvSpPr>
        <p:spPr>
          <a:xfrm>
            <a:off x="5843667" y="1001817"/>
            <a:ext cx="1843790" cy="400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i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health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9836EF1-C5AE-AD1D-BDE1-D489961EF432}"/>
              </a:ext>
            </a:extLst>
          </p:cNvPr>
          <p:cNvSpPr txBox="1">
            <a:spLocks/>
          </p:cNvSpPr>
          <p:nvPr/>
        </p:nvSpPr>
        <p:spPr>
          <a:xfrm>
            <a:off x="710783" y="3620701"/>
            <a:ext cx="1843790" cy="13871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i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Hygiene and grooming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E98654-A957-D6F7-FC49-3E3075A4307A}"/>
              </a:ext>
            </a:extLst>
          </p:cNvPr>
          <p:cNvSpPr txBox="1"/>
          <p:nvPr/>
        </p:nvSpPr>
        <p:spPr>
          <a:xfrm>
            <a:off x="8518161" y="4752438"/>
            <a:ext cx="296305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Cage  cleaning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Perch Cleaning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Bowls cleaning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Toy Cleaning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Air quality 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00AC3E15-4FF0-728C-A5FE-D8F3A06FD149}"/>
              </a:ext>
            </a:extLst>
          </p:cNvPr>
          <p:cNvSpPr txBox="1">
            <a:spLocks/>
          </p:cNvSpPr>
          <p:nvPr/>
        </p:nvSpPr>
        <p:spPr>
          <a:xfrm>
            <a:off x="6033541" y="3834092"/>
            <a:ext cx="2675744" cy="13871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i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 Hygiene</a:t>
            </a:r>
          </a:p>
        </p:txBody>
      </p:sp>
    </p:spTree>
    <p:extLst>
      <p:ext uri="{BB962C8B-B14F-4D97-AF65-F5344CB8AC3E}">
        <p14:creationId xmlns:p14="http://schemas.microsoft.com/office/powerpoint/2010/main" val="29695742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1F281-8A77-78B4-0134-2AABDFD8F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97657"/>
            <a:ext cx="10515600" cy="1325563"/>
          </a:xfrm>
        </p:spPr>
        <p:txBody>
          <a:bodyPr/>
          <a:lstStyle/>
          <a:p>
            <a:r>
              <a:rPr lang="en-US" dirty="0"/>
              <a:t>Application development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752EF-7A00-6FB5-9E3A-5A62A725A7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36275"/>
            <a:ext cx="10515600" cy="4830008"/>
          </a:xfrm>
        </p:spPr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/>
              <a:t>Pet search Development: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10BC3C8-E5C5-3614-4F82-24AA1226E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558" y="1446220"/>
            <a:ext cx="11367542" cy="5046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1127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1D370-657D-E0A9-1311-6595FE00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development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B27096-1094-2ADA-0772-A8F653E0E9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b="1" dirty="0"/>
              <a:t>Pet search Development (cont.):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Animal Detection and Classification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Algorithm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CNN and YOLO V4.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Process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Transfer learning on COCO dataset, segmentation to reduce noise, species classification.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Face Detection and Landmarking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Roboflow.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MobileNetV2 with 94% accuracy.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Landmarking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Five key points (eyes, ears, nose).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Face Alignment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Baseline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Eyes alignment.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Procedure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Calculate angle β, align eyes horizontally.</a:t>
            </a:r>
          </a:p>
          <a:p>
            <a:pPr marL="0" indent="0">
              <a:buNone/>
            </a:pPr>
            <a:endParaRPr lang="en-US" altLang="en-US" b="1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5633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3929B-AC50-4C40-9928-D5CA7C760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development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51AC6-BDAD-F1D8-E925-34E59CD280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en-US" b="1" dirty="0"/>
              <a:t>Pet search Development (cont.):</a:t>
            </a: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Feature Extraction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Transformation</a:t>
            </a:r>
            <a:r>
              <a:rPr lang="en-US" dirty="0"/>
              <a:t>: Convert images to numerical features.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Tools</a:t>
            </a:r>
            <a:r>
              <a:rPr lang="en-US" dirty="0"/>
              <a:t>: TensorFlow and Keras.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Comparison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Technique</a:t>
            </a:r>
            <a:r>
              <a:rPr lang="en-US" dirty="0"/>
              <a:t>: Hamming similarity for feature vectors.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Performance</a:t>
            </a:r>
            <a:r>
              <a:rPr lang="en-US" dirty="0"/>
              <a:t>: Effective matching.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Recommendations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Process</a:t>
            </a:r>
            <a:r>
              <a:rPr lang="en-US" dirty="0"/>
              <a:t>: Top N results, highest similarity value.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Outcome</a:t>
            </a:r>
            <a:r>
              <a:rPr lang="en-US" dirty="0"/>
              <a:t>: Provide contact info for identified pets.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5373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CB643-E3C7-AD32-3743-7E77F5C8D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development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BD0BE-5CB9-11BA-F071-838FE06FA5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Community development:</a:t>
            </a:r>
          </a:p>
          <a:p>
            <a:r>
              <a:rPr lang="en-US" sz="2400" dirty="0">
                <a:latin typeface="Arial" panose="020B0604020202020204" pitchFamily="34" charset="0"/>
              </a:rPr>
              <a:t>Create post and comment collections in firebase (database), with attributes of username , content and time date</a:t>
            </a: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</a:rPr>
              <a:t>Display the posts of users with their username</a:t>
            </a:r>
          </a:p>
        </p:txBody>
      </p:sp>
    </p:spTree>
    <p:extLst>
      <p:ext uri="{BB962C8B-B14F-4D97-AF65-F5344CB8AC3E}">
        <p14:creationId xmlns:p14="http://schemas.microsoft.com/office/powerpoint/2010/main" val="3280357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F8DC4-8111-0B28-6666-5A94BA5B9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5-Integration of Mobile App and Chat bot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FB75F-2715-9A38-980E-65547444A4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Communication Protocols</a:t>
            </a:r>
          </a:p>
          <a:p>
            <a:pPr lvl="1"/>
            <a:r>
              <a:rPr lang="en-US" sz="2800" b="1" dirty="0"/>
              <a:t>Hosting Rasa Chatbot: </a:t>
            </a:r>
            <a:r>
              <a:rPr lang="en-US" sz="2800" dirty="0"/>
              <a:t>Publicly accessible via ngrok, providing a secure public URL.</a:t>
            </a:r>
          </a:p>
          <a:p>
            <a:pPr lvl="1"/>
            <a:r>
              <a:rPr lang="en-US" sz="2800" b="1" dirty="0"/>
              <a:t>HTTP Requests: </a:t>
            </a:r>
            <a:r>
              <a:rPr lang="en-US" sz="2800" dirty="0"/>
              <a:t>App sends user queries with POST requests to the Rasa server.</a:t>
            </a:r>
          </a:p>
          <a:p>
            <a:pPr lvl="1"/>
            <a:r>
              <a:rPr lang="en-US" sz="2800" b="1" dirty="0"/>
              <a:t>Response Handling: </a:t>
            </a:r>
            <a:r>
              <a:rPr lang="en-US" sz="2800" dirty="0"/>
              <a:t>Rasa server processes queries and sends responses back to the app.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9523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9C190-3AB1-5A4A-1BFB-2B63D19D9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Integration of Mobile App and Chat bot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0CA38-95E2-55E1-FF61-B234820A0C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9056"/>
            <a:ext cx="10515600" cy="5291527"/>
          </a:xfrm>
        </p:spPr>
        <p:txBody>
          <a:bodyPr>
            <a:normAutofit lnSpcReduction="10000"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/>
              <a:t>Data Flow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lang="en-US" altLang="en-US" sz="2800" b="1" dirty="0"/>
              <a:t>User Interaction: </a:t>
            </a:r>
            <a:r>
              <a:rPr lang="en-US" altLang="en-US" sz="2800" dirty="0"/>
              <a:t>Users engage with the chat interface in the app.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lang="en-US" altLang="en-US" sz="2800" b="1" dirty="0"/>
              <a:t>Request Generation: </a:t>
            </a:r>
            <a:r>
              <a:rPr lang="en-US" altLang="en-US" sz="2800" dirty="0"/>
              <a:t>App creates an HTTP POST request with user query.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lang="en-US" altLang="en-US" sz="2800" b="1" dirty="0"/>
              <a:t>Transmission via ngrok: </a:t>
            </a:r>
            <a:r>
              <a:rPr lang="en-US" altLang="en-US" sz="2800" dirty="0"/>
              <a:t>Request sent to Rasa server through ngrok tunnel.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lang="en-US" altLang="en-US" sz="2800" b="1" dirty="0"/>
              <a:t>Processing: </a:t>
            </a:r>
            <a:r>
              <a:rPr lang="en-US" altLang="en-US" sz="2800" dirty="0"/>
              <a:t>Rasa server processes the query.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lang="en-US" altLang="en-US" sz="2800" b="1" dirty="0"/>
              <a:t>Response Generation: </a:t>
            </a:r>
            <a:r>
              <a:rPr lang="en-US" altLang="en-US" sz="2800" dirty="0"/>
              <a:t>Rasa server crafts a response message.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lang="en-US" altLang="en-US" sz="2800" b="1" dirty="0"/>
              <a:t>Response Transmission: </a:t>
            </a:r>
            <a:r>
              <a:rPr lang="en-US" altLang="en-US" sz="2800" dirty="0"/>
              <a:t>Response sent back through ngrok to the app.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lang="en-US" altLang="en-US" sz="2800" b="1" dirty="0"/>
              <a:t>Display: </a:t>
            </a:r>
            <a:r>
              <a:rPr lang="en-US" altLang="en-US" sz="2800" dirty="0"/>
              <a:t>App shows the chatbot's response to the user.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148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5632C-DDE7-F111-FF06-59BD4BFE7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42F7C-3273-101E-7E87-7F126FF59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Challenges Faced by Pet Owners</a:t>
            </a:r>
            <a:r>
              <a:rPr lang="en-US" sz="3200" dirty="0"/>
              <a:t>: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Limited availability of quality supplies and services due to Economic constraints. Lack of reliable information for pet care and health management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32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Pet Owner Population -Egypt: </a:t>
            </a:r>
            <a:r>
              <a:rPr lang="en-US" sz="2400" dirty="0">
                <a:latin typeface="Arial" panose="020B0604020202020204" pitchFamily="34" charset="0"/>
              </a:rPr>
              <a:t>Estimated 4 million pets in 2022, projected to increase by 90,000 in 2023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Market Overview - Online Growth: </a:t>
            </a:r>
            <a:r>
              <a:rPr lang="en-US" sz="2400" dirty="0">
                <a:latin typeface="Arial" panose="020B0604020202020204" pitchFamily="34" charset="0"/>
              </a:rPr>
              <a:t>Online Pet Care Industry Expanding faster than the offline market Driven by 'e-tail' platforms and veterinary telehealth services for example Petzone (Kuwait), Pet Arabia (Bahrain), Pets in the City (Lebanon), The Pet Shop (UAE)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5815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89B19-1E7D-70D2-E93A-4D105BCC4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6-Integration of Mobile App and Pet search Feature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AEE9A9-9FB2-BAB0-C2E0-33E7A68D3B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Communication Protocols</a:t>
            </a:r>
          </a:p>
          <a:p>
            <a:pPr lvl="1"/>
            <a:r>
              <a:rPr lang="en-US" sz="2800" dirty="0"/>
              <a:t>Host backend server using fastapi</a:t>
            </a:r>
          </a:p>
          <a:p>
            <a:pPr lvl="1"/>
            <a:r>
              <a:rPr lang="en-US" sz="2800" b="1" dirty="0"/>
              <a:t>Hosting the Local Server: </a:t>
            </a:r>
            <a:r>
              <a:rPr lang="en-US" sz="2800" dirty="0"/>
              <a:t>Publicly accessible via ngrok, providing a secure public URL.</a:t>
            </a:r>
          </a:p>
          <a:p>
            <a:pPr lvl="1"/>
            <a:r>
              <a:rPr lang="en-US" sz="2800" b="1" dirty="0"/>
              <a:t>HTTP Requests: </a:t>
            </a:r>
            <a:r>
              <a:rPr lang="en-US" sz="2800" dirty="0"/>
              <a:t>App sends pet images in JPG format to the local server using POST requests.</a:t>
            </a:r>
          </a:p>
          <a:p>
            <a:pPr lvl="1"/>
            <a:r>
              <a:rPr lang="en-US" sz="2800" b="1" dirty="0"/>
              <a:t>Response Handling: </a:t>
            </a:r>
            <a:r>
              <a:rPr lang="en-US" sz="2800" dirty="0"/>
              <a:t>Server processes the image and returns top matches.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0104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1B1B7-5E76-D8C3-5344-1F7F5ED23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154"/>
            <a:ext cx="10515600" cy="1325563"/>
          </a:xfrm>
        </p:spPr>
        <p:txBody>
          <a:bodyPr/>
          <a:lstStyle/>
          <a:p>
            <a:r>
              <a:rPr lang="en-US" dirty="0"/>
              <a:t>Integration of Mobile App and Pet search Feature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E3330-ACAB-8430-530E-10E34D16A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5717"/>
            <a:ext cx="10515600" cy="521228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Data Flow</a:t>
            </a:r>
          </a:p>
          <a:p>
            <a:pPr lvl="1">
              <a:buFont typeface="+mj-lt"/>
              <a:buAutoNum type="arabicPeriod"/>
            </a:pPr>
            <a:r>
              <a:rPr lang="en-US" sz="2800" b="1" dirty="0"/>
              <a:t>User Interaction: </a:t>
            </a:r>
            <a:r>
              <a:rPr lang="en-US" sz="2800" dirty="0"/>
              <a:t>Users upload an image of the lost pet.</a:t>
            </a:r>
          </a:p>
          <a:p>
            <a:pPr lvl="1">
              <a:lnSpc>
                <a:spcPct val="100000"/>
              </a:lnSpc>
              <a:buFont typeface="+mj-lt"/>
              <a:buAutoNum type="arabicPeriod"/>
            </a:pPr>
            <a:r>
              <a:rPr lang="en-US" sz="2800" b="1" dirty="0"/>
              <a:t>Request Generation: </a:t>
            </a:r>
            <a:r>
              <a:rPr lang="en-US" sz="2800" dirty="0"/>
              <a:t>App creates an HTTP POST request with the pet image.</a:t>
            </a:r>
          </a:p>
          <a:p>
            <a:pPr lvl="1">
              <a:lnSpc>
                <a:spcPct val="100000"/>
              </a:lnSpc>
              <a:buFont typeface="+mj-lt"/>
              <a:buAutoNum type="arabicPeriod"/>
            </a:pPr>
            <a:r>
              <a:rPr lang="en-US" sz="2800" b="1" dirty="0"/>
              <a:t>Transmission via ngrok: </a:t>
            </a:r>
            <a:r>
              <a:rPr lang="en-US" sz="2800" dirty="0"/>
              <a:t>Request sent to the local server through ngrok tunnel.</a:t>
            </a:r>
          </a:p>
          <a:p>
            <a:pPr lvl="1">
              <a:lnSpc>
                <a:spcPct val="100000"/>
              </a:lnSpc>
              <a:buFont typeface="+mj-lt"/>
              <a:buAutoNum type="arabicPeriod"/>
            </a:pPr>
            <a:r>
              <a:rPr lang="en-US" sz="2800" b="1" dirty="0"/>
              <a:t>Processing by Model: </a:t>
            </a:r>
            <a:r>
              <a:rPr lang="en-US" sz="2800" dirty="0"/>
              <a:t>Server processes the image and generates top matches.</a:t>
            </a:r>
          </a:p>
          <a:p>
            <a:pPr lvl="1">
              <a:lnSpc>
                <a:spcPct val="100000"/>
              </a:lnSpc>
              <a:buFont typeface="+mj-lt"/>
              <a:buAutoNum type="arabicPeriod"/>
            </a:pPr>
            <a:r>
              <a:rPr lang="en-US" sz="2800" b="1" dirty="0"/>
              <a:t>Response Transmission: </a:t>
            </a:r>
            <a:r>
              <a:rPr lang="en-US" sz="2800" dirty="0"/>
              <a:t>Response sent back through ngrok to the app.</a:t>
            </a:r>
          </a:p>
          <a:p>
            <a:pPr lvl="1">
              <a:lnSpc>
                <a:spcPct val="100000"/>
              </a:lnSpc>
              <a:buFont typeface="+mj-lt"/>
              <a:buAutoNum type="arabicPeriod"/>
            </a:pPr>
            <a:r>
              <a:rPr lang="en-US" sz="2800" b="1" dirty="0"/>
              <a:t>Display: </a:t>
            </a:r>
            <a:r>
              <a:rPr lang="en-US" sz="2800" dirty="0"/>
              <a:t>App shows the top matches, including images, user names, and phone numbers.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4883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7EAF9-C8F7-E7DE-365F-01DBD4FB7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6408"/>
            <a:ext cx="10515600" cy="1325563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CCFE9-B73D-17B6-C92F-BA3CD3D56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9371"/>
            <a:ext cx="10515600" cy="589863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Our application provides different features : </a:t>
            </a:r>
          </a:p>
          <a:p>
            <a:r>
              <a:rPr lang="en-US" b="1" dirty="0"/>
              <a:t>Convenient Access to Pet Supplies: </a:t>
            </a:r>
            <a:r>
              <a:rPr lang="en-US" dirty="0"/>
              <a:t>Centralized platform for purchasing pet supplies, Diverse range of high-quality pet products, Ensures well-being and comfort of pets</a:t>
            </a:r>
          </a:p>
          <a:p>
            <a:r>
              <a:rPr lang="en-US" b="1" dirty="0"/>
              <a:t>Pet Services: </a:t>
            </a:r>
            <a:r>
              <a:rPr lang="en-US" dirty="0"/>
              <a:t>Comprehensive pet services section, Detailed clinic information (phone number, address, website link)</a:t>
            </a:r>
          </a:p>
          <a:p>
            <a:r>
              <a:rPr lang="en-US" altLang="en-US" b="1" dirty="0"/>
              <a:t>Pet Match</a:t>
            </a:r>
            <a:r>
              <a:rPr lang="en-US" altLang="en-US" dirty="0">
                <a:latin typeface="Arial" panose="020B0604020202020204" pitchFamily="34" charset="0"/>
              </a:rPr>
              <a:t>: It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helps pet owners reunite with their lost pets. Uses image recognition to match lost pet photos with a database of found pets. </a:t>
            </a:r>
          </a:p>
          <a:p>
            <a:r>
              <a:rPr lang="en-US" b="1" dirty="0"/>
              <a:t>Community Engagement: </a:t>
            </a:r>
            <a:r>
              <a:rPr lang="en-US" dirty="0"/>
              <a:t>Vibrant community for posting, sharing, and discussions, Fosters camaraderie among pet owners, Provides a space for sharing experiences and seeking advice</a:t>
            </a:r>
          </a:p>
          <a:p>
            <a:r>
              <a:rPr lang="en-US" b="1" dirty="0"/>
              <a:t> Expert Guidance: </a:t>
            </a:r>
            <a:r>
              <a:rPr lang="en-US" dirty="0"/>
              <a:t>AI-powered chat expert for real-time assistance, Personalized guidance on health, behavior, and general care, Enhances confidence and knowledge in decision-making</a:t>
            </a:r>
          </a:p>
        </p:txBody>
      </p:sp>
    </p:spTree>
    <p:extLst>
      <p:ext uri="{BB962C8B-B14F-4D97-AF65-F5344CB8AC3E}">
        <p14:creationId xmlns:p14="http://schemas.microsoft.com/office/powerpoint/2010/main" val="31463334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F5440-129E-AFAC-1C02-058A1945B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0272"/>
            <a:ext cx="10515600" cy="1325563"/>
          </a:xfrm>
        </p:spPr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0D45E-60EC-FA49-2135-8BB61CE7E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2867"/>
            <a:ext cx="10515600" cy="4830008"/>
          </a:xfrm>
        </p:spPr>
        <p:txBody>
          <a:bodyPr>
            <a:norm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Improving Reliability and Accuracy in Data Collection</a:t>
            </a:r>
            <a:endParaRPr lang="en-US" dirty="0"/>
          </a:p>
          <a:p>
            <a:r>
              <a:rPr lang="en-US" dirty="0"/>
              <a:t>Enhancing Security</a:t>
            </a:r>
          </a:p>
          <a:p>
            <a:r>
              <a:rPr lang="en-US" dirty="0"/>
              <a:t>Improving Pet Search Model Accuracy</a:t>
            </a:r>
          </a:p>
          <a:p>
            <a:r>
              <a:rPr lang="en-US" dirty="0"/>
              <a:t>Increasing Scalability</a:t>
            </a:r>
          </a:p>
          <a:p>
            <a:r>
              <a:rPr lang="en-US" dirty="0"/>
              <a:t>Support for Concurrent Users and increasing Transaction Throughput</a:t>
            </a:r>
          </a:p>
          <a:p>
            <a:r>
              <a:rPr lang="en-US" dirty="0"/>
              <a:t>Applying Cloud Deployment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7302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8CBEB-EB59-7787-4AD0-F63C1DC45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33EB-5EB3-2FB2-B9A7-04540E81BC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342900" marR="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 pitchFamily="18" charset="0"/>
              <a:buChar char="-"/>
            </a:pPr>
            <a:r>
              <a:rPr lang="en-US" sz="5100" spc="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https://zenodo.org/records/7604865</a:t>
            </a:r>
            <a:r>
              <a:rPr lang="en-US" sz="510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5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 pitchFamily="18" charset="0"/>
              <a:buChar char="-"/>
            </a:pPr>
            <a:r>
              <a:rPr lang="en-US" sz="5100" spc="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https://www.mdpi.com/2078-2489/14/5/278</a:t>
            </a:r>
            <a:endParaRPr lang="en-US" sz="5100" spc="0" dirty="0">
              <a:effectLst/>
              <a:latin typeface="Tahoma" panose="020B060403050404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 pitchFamily="18" charset="0"/>
              <a:buChar char="-"/>
            </a:pPr>
            <a:r>
              <a:rPr lang="en-US" sz="5100" b="1" u="sng" spc="-10" dirty="0">
                <a:solidFill>
                  <a:srgbClr val="467885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  <a:hlinkClick r:id="rId3"/>
              </a:rPr>
              <a:t>https://www.purina.co.uk/articles/cats</a:t>
            </a:r>
            <a:endParaRPr lang="en-US" sz="5100" b="1" u="sng" spc="-10" dirty="0">
              <a:solidFill>
                <a:srgbClr val="467885"/>
              </a:solidFill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 pitchFamily="18" charset="0"/>
              <a:buChar char="-"/>
            </a:pPr>
            <a:r>
              <a:rPr lang="en-US" sz="5100" b="1" u="sng" spc="-10" dirty="0">
                <a:solidFill>
                  <a:srgbClr val="467885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  <a:hlinkClick r:id="rId4"/>
              </a:rPr>
              <a:t>https://www.petsnvets.org/</a:t>
            </a:r>
            <a:endParaRPr lang="en-US" sz="5100" b="1" u="sng" spc="-10" dirty="0">
              <a:solidFill>
                <a:srgbClr val="467885"/>
              </a:solidFill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 pitchFamily="18" charset="0"/>
              <a:buChar char="-"/>
            </a:pPr>
            <a:r>
              <a:rPr lang="en-US" sz="5100" b="1" u="sng" spc="-10" dirty="0">
                <a:solidFill>
                  <a:srgbClr val="467885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  <a:hlinkClick r:id="rId5"/>
              </a:rPr>
              <a:t>https://www.akc.org/</a:t>
            </a:r>
            <a:endParaRPr lang="en-US" sz="5100" b="1" u="sng" spc="-10" dirty="0">
              <a:solidFill>
                <a:srgbClr val="467885"/>
              </a:solidFill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 pitchFamily="18" charset="0"/>
              <a:buChar char="-"/>
            </a:pPr>
            <a:r>
              <a:rPr lang="en-US" sz="5100" b="1" u="sng" spc="-10" dirty="0">
                <a:solidFill>
                  <a:srgbClr val="467885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  <a:hlinkClick r:id="rId6"/>
              </a:rPr>
              <a:t>https://www.petfinder.com/</a:t>
            </a:r>
            <a:endParaRPr lang="en-US" sz="5100" b="1" u="sng" spc="-10" dirty="0">
              <a:solidFill>
                <a:srgbClr val="467885"/>
              </a:solidFill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 pitchFamily="18" charset="0"/>
              <a:buChar char="-"/>
            </a:pPr>
            <a:r>
              <a:rPr lang="en-US" sz="5100" b="1" u="sng" spc="-10" dirty="0">
                <a:solidFill>
                  <a:srgbClr val="467885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  <a:hlinkClick r:id="rId7"/>
              </a:rPr>
              <a:t>https://alohavet.com/index.php</a:t>
            </a:r>
            <a:endParaRPr lang="en-US" sz="5100" b="1" u="sng" spc="-10" dirty="0">
              <a:solidFill>
                <a:srgbClr val="467885"/>
              </a:solidFill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 pitchFamily="18" charset="0"/>
              <a:buChar char="-"/>
            </a:pPr>
            <a:r>
              <a:rPr lang="en-US" sz="5100" b="1" u="sng" spc="-10" dirty="0">
                <a:solidFill>
                  <a:srgbClr val="467885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  <a:hlinkClick r:id="rId8"/>
              </a:rPr>
              <a:t>https://www.life-with-siamese-cats.com/</a:t>
            </a:r>
            <a:endParaRPr lang="en-US" sz="5100" b="1" u="sng" spc="-10" dirty="0">
              <a:solidFill>
                <a:srgbClr val="467885"/>
              </a:solidFill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 pitchFamily="18" charset="0"/>
              <a:buChar char="-"/>
            </a:pPr>
            <a:r>
              <a:rPr lang="en-US" sz="5100" b="1" u="sng" spc="-10" dirty="0">
                <a:solidFill>
                  <a:srgbClr val="467885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  <a:hlinkClick r:id="rId9"/>
              </a:rPr>
              <a:t>https://www.pawlicy.com/</a:t>
            </a:r>
            <a:endParaRPr lang="en-US" sz="5100" b="1" u="sng" spc="-10" dirty="0">
              <a:solidFill>
                <a:srgbClr val="467885"/>
              </a:solidFill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 pitchFamily="18" charset="0"/>
              <a:buChar char="-"/>
            </a:pPr>
            <a:r>
              <a:rPr lang="en-US" sz="5100" b="1" u="sng" spc="-10" dirty="0">
                <a:solidFill>
                  <a:srgbClr val="467885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  <a:hlinkClick r:id="rId10"/>
              </a:rPr>
              <a:t>https://siamesekittykat.com/</a:t>
            </a:r>
            <a:endParaRPr lang="en-US" sz="5100" b="1" u="sng" spc="-10" dirty="0">
              <a:solidFill>
                <a:srgbClr val="467885"/>
              </a:solidFill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 pitchFamily="18" charset="0"/>
              <a:buChar char="-"/>
            </a:pPr>
            <a:r>
              <a:rPr lang="en-US" sz="5100" b="1" u="sng" spc="-10" dirty="0">
                <a:solidFill>
                  <a:srgbClr val="467885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  <a:hlinkClick r:id="rId11"/>
              </a:rPr>
              <a:t>https://vcahospitals.com/</a:t>
            </a:r>
            <a:endParaRPr lang="en-US" sz="5100" b="1" u="sng" spc="-10" dirty="0">
              <a:solidFill>
                <a:srgbClr val="467885"/>
              </a:solidFill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 pitchFamily="18" charset="0"/>
              <a:buChar char="-"/>
            </a:pPr>
            <a:r>
              <a:rPr lang="en-US" sz="5100" dirty="0">
                <a:hlinkClick r:id="rId12"/>
              </a:rPr>
              <a:t>Pet Supplies Shop &amp; Pets Stuff at Best Prices - Jumia Egypt</a:t>
            </a:r>
            <a:endParaRPr lang="en-US" sz="5100" dirty="0"/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 pitchFamily="18" charset="0"/>
              <a:buChar char="-"/>
            </a:pPr>
            <a:r>
              <a:rPr lang="en-US" sz="510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Dorling</a:t>
            </a:r>
            <a:r>
              <a:rPr lang="en-US" sz="5100" spc="-2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10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Kindersley,</a:t>
            </a:r>
            <a:r>
              <a:rPr lang="en-US" sz="5100" spc="-15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10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(2014),</a:t>
            </a:r>
            <a:r>
              <a:rPr lang="en-US" sz="5100" spc="-2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10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sz="5100" spc="-25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10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Cat</a:t>
            </a:r>
            <a:r>
              <a:rPr lang="en-US" sz="5100" spc="-1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10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Encyclopedia,</a:t>
            </a:r>
            <a:r>
              <a:rPr lang="en-US" sz="5100" spc="-2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10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Sarah</a:t>
            </a:r>
            <a:r>
              <a:rPr lang="en-US" sz="5100" spc="-1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100" spc="-10" dirty="0" err="1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Larter</a:t>
            </a:r>
            <a:endParaRPr lang="en-US" sz="5100" b="1" u="sng" spc="0" dirty="0"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 pitchFamily="18" charset="0"/>
              <a:buChar char="-"/>
            </a:pPr>
            <a:endParaRPr lang="en-US" sz="18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br>
              <a:rPr lang="en-US" sz="180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0646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F54A5-B256-92C5-D579-203160D7A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298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325023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sApp Video 2024-07-04 at 7.26.44 PM">
            <a:hlinkClick r:id="" action="ppaction://media"/>
            <a:extLst>
              <a:ext uri="{FF2B5EF4-FFF2-40B4-BE49-F238E27FC236}">
                <a16:creationId xmlns:a16="http://schemas.microsoft.com/office/drawing/2014/main" id="{053754CA-02FF-007E-0812-1B2062BD772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42019" y="134911"/>
            <a:ext cx="3340822" cy="6042052"/>
          </a:xfrm>
        </p:spPr>
      </p:pic>
    </p:spTree>
    <p:extLst>
      <p:ext uri="{BB962C8B-B14F-4D97-AF65-F5344CB8AC3E}">
        <p14:creationId xmlns:p14="http://schemas.microsoft.com/office/powerpoint/2010/main" val="3595654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9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7F5C3-3552-14A1-1C22-37BBA83FC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328"/>
            <a:ext cx="10515600" cy="1325563"/>
          </a:xfrm>
        </p:spPr>
        <p:txBody>
          <a:bodyPr/>
          <a:lstStyle/>
          <a:p>
            <a:r>
              <a:rPr lang="en-US" sz="44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Project Motivation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77947-2F98-E8C5-5AFF-6B630F559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309" y="1601891"/>
            <a:ext cx="10515600" cy="4979781"/>
          </a:xfrm>
        </p:spPr>
        <p:txBody>
          <a:bodyPr>
            <a:normAutofit/>
          </a:bodyPr>
          <a:lstStyle/>
          <a:p>
            <a:r>
              <a:rPr lang="en-US" altLang="en-US" sz="36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Personal Inspiration: Deep Love for Pets, Personal experiences as a pet owner, Joy and companionship pets bring</a:t>
            </a:r>
          </a:p>
          <a:p>
            <a:r>
              <a:rPr lang="en-US" altLang="en-US" sz="36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Simplify pet care </a:t>
            </a:r>
          </a:p>
          <a:p>
            <a:r>
              <a:rPr lang="en-US" altLang="en-US" sz="36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Promote pet health, happiness, and safety</a:t>
            </a:r>
          </a:p>
          <a:p>
            <a:r>
              <a:rPr lang="en-US" altLang="en-US" sz="36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Reflection of dedication to pet well-being</a:t>
            </a:r>
          </a:p>
          <a:p>
            <a:r>
              <a:rPr lang="en-US" altLang="en-US" sz="36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Provide a holistic solution for pet care, Enhance pet owners' ability to care for their pets. </a:t>
            </a:r>
          </a:p>
        </p:txBody>
      </p:sp>
    </p:spTree>
    <p:extLst>
      <p:ext uri="{BB962C8B-B14F-4D97-AF65-F5344CB8AC3E}">
        <p14:creationId xmlns:p14="http://schemas.microsoft.com/office/powerpoint/2010/main" val="1415648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D2FF3-AE54-F75E-EEB1-2EF4823DF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755DB-FD65-86BD-6AC7-6FD032D04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>
                <a:latin typeface="Arial" panose="020B0604020202020204" pitchFamily="34" charset="0"/>
              </a:rPr>
              <a:t>Develop a user-friendly mobile application </a:t>
            </a:r>
          </a:p>
          <a:p>
            <a:r>
              <a:rPr lang="en-US" b="1" dirty="0">
                <a:latin typeface="Arial" panose="020B0604020202020204" pitchFamily="34" charset="0"/>
              </a:rPr>
              <a:t>offering comprehensive pet care resources, supplies, and services.</a:t>
            </a:r>
          </a:p>
          <a:p>
            <a:r>
              <a:rPr lang="en-US" altLang="en-US" b="1" dirty="0">
                <a:latin typeface="Arial" panose="020B0604020202020204" pitchFamily="34" charset="0"/>
              </a:rPr>
              <a:t>Enhance pet owners' ability to care for their pets</a:t>
            </a:r>
          </a:p>
          <a:p>
            <a:r>
              <a:rPr lang="en-US" altLang="en-US" b="1" dirty="0">
                <a:latin typeface="Arial" panose="020B0604020202020204" pitchFamily="34" charset="0"/>
              </a:rPr>
              <a:t>Provide reliable information and support for pet care</a:t>
            </a:r>
          </a:p>
          <a:p>
            <a:r>
              <a:rPr lang="en-US" b="1" dirty="0">
                <a:latin typeface="Arial" panose="020B0604020202020204" pitchFamily="34" charset="0"/>
              </a:rPr>
              <a:t>Improve the quality of life for pets and owners by making essential resources accessible and affordable, fostering responsible pet ownership.</a:t>
            </a:r>
          </a:p>
          <a:p>
            <a:r>
              <a:rPr lang="en-US" b="1" dirty="0">
                <a:latin typeface="Arial" panose="020B0604020202020204" pitchFamily="34" charset="0"/>
              </a:rPr>
              <a:t>Contribution to the pet care industry</a:t>
            </a:r>
          </a:p>
          <a:p>
            <a:r>
              <a:rPr lang="en-US" b="1" dirty="0"/>
              <a:t>Creating a Community</a:t>
            </a:r>
            <a:r>
              <a:rPr lang="en-US" altLang="en-US" b="1" dirty="0">
                <a:latin typeface="Arial" panose="020B0604020202020204" pitchFamily="34" charset="0"/>
              </a:rPr>
              <a:t> </a:t>
            </a:r>
            <a:endParaRPr lang="en-US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172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71A84-1DA6-C640-6EFC-75A6082F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143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Mobile Application features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6FCDE3E-444B-3DCB-7700-79B431F014B3}"/>
              </a:ext>
            </a:extLst>
          </p:cNvPr>
          <p:cNvSpPr/>
          <p:nvPr/>
        </p:nvSpPr>
        <p:spPr>
          <a:xfrm>
            <a:off x="599606" y="1156742"/>
            <a:ext cx="2743200" cy="2488367"/>
          </a:xfrm>
          <a:prstGeom prst="ellipse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perspectiveHeroicExtremeRightFacing"/>
            <a:lightRig rig="threePt" dir="t"/>
          </a:scene3d>
          <a:sp3d>
            <a:bevelT w="139700" h="139700" prst="divot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Pet supplies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78567E5-C71F-E507-9724-49BCBE8EEB5B}"/>
              </a:ext>
            </a:extLst>
          </p:cNvPr>
          <p:cNvSpPr/>
          <p:nvPr/>
        </p:nvSpPr>
        <p:spPr>
          <a:xfrm>
            <a:off x="4214734" y="1222778"/>
            <a:ext cx="2743200" cy="2488367"/>
          </a:xfrm>
          <a:prstGeom prst="ellipse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perspectiveHeroicExtremeRightFacing"/>
            <a:lightRig rig="threePt" dir="t"/>
          </a:scene3d>
          <a:sp3d>
            <a:bevelT w="139700" h="139700" prst="divot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Pet services 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AF49AEC-B88C-EBCA-70EC-FFA085CE67CC}"/>
              </a:ext>
            </a:extLst>
          </p:cNvPr>
          <p:cNvSpPr/>
          <p:nvPr/>
        </p:nvSpPr>
        <p:spPr>
          <a:xfrm>
            <a:off x="6478247" y="3914932"/>
            <a:ext cx="2743200" cy="2488367"/>
          </a:xfrm>
          <a:prstGeom prst="ellipse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perspectiveHeroicExtremeRightFacing"/>
            <a:lightRig rig="threePt" dir="t"/>
          </a:scene3d>
          <a:sp3d>
            <a:bevelT w="139700" h="139700" prst="divot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chatbot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815971-B34F-E87B-7793-5596F3CEBA4A}"/>
              </a:ext>
            </a:extLst>
          </p:cNvPr>
          <p:cNvSpPr/>
          <p:nvPr/>
        </p:nvSpPr>
        <p:spPr>
          <a:xfrm>
            <a:off x="2407170" y="3689739"/>
            <a:ext cx="2743200" cy="2488367"/>
          </a:xfrm>
          <a:prstGeom prst="ellipse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perspectiveHeroicExtremeRightFacing"/>
            <a:lightRig rig="threePt" dir="t"/>
          </a:scene3d>
          <a:sp3d>
            <a:bevelT w="139700" h="139700" prst="divot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community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5704B6-E822-B2EE-9B1B-5BA3FF44CE17}"/>
              </a:ext>
            </a:extLst>
          </p:cNvPr>
          <p:cNvSpPr/>
          <p:nvPr/>
        </p:nvSpPr>
        <p:spPr>
          <a:xfrm>
            <a:off x="8554390" y="1156742"/>
            <a:ext cx="2743200" cy="2488367"/>
          </a:xfrm>
          <a:prstGeom prst="ellipse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perspectiveHeroicExtremeRightFacing"/>
            <a:lightRig rig="threePt" dir="t"/>
          </a:scene3d>
          <a:sp3d>
            <a:bevelT w="139700" h="139700" prst="divot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Pet search</a:t>
            </a:r>
          </a:p>
        </p:txBody>
      </p:sp>
    </p:spTree>
    <p:extLst>
      <p:ext uri="{BB962C8B-B14F-4D97-AF65-F5344CB8AC3E}">
        <p14:creationId xmlns:p14="http://schemas.microsoft.com/office/powerpoint/2010/main" val="832954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020BC-A706-A647-5C46-C08D78469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Pet supplies and Pet services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01B51-643E-7FFA-AD43-DF877FC239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9331"/>
            <a:ext cx="10515600" cy="5838669"/>
          </a:xfrm>
        </p:spPr>
        <p:txBody>
          <a:bodyPr>
            <a:normAutofit/>
          </a:bodyPr>
          <a:lstStyle/>
          <a:p>
            <a:pPr marL="342900" marR="0" lvl="0" indent="-342900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36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Pet supplies: </a:t>
            </a:r>
            <a:r>
              <a:rPr lang="en-US" sz="2400" dirty="0">
                <a:latin typeface="Arial" panose="020B0604020202020204" pitchFamily="34" charset="0"/>
              </a:rPr>
              <a:t>The pet supply page consists of list of products each product link you to a page where display:</a:t>
            </a:r>
          </a:p>
          <a:p>
            <a:pPr marL="800100" lvl="1" indent="-342900">
              <a:lnSpc>
                <a:spcPct val="98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dirty="0">
                <a:latin typeface="Arial" panose="020B0604020202020204" pitchFamily="34" charset="0"/>
              </a:rPr>
              <a:t>product name </a:t>
            </a:r>
          </a:p>
          <a:p>
            <a:pPr marL="800100" lvl="1" indent="-342900">
              <a:lnSpc>
                <a:spcPct val="98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dirty="0">
                <a:latin typeface="Arial" panose="020B0604020202020204" pitchFamily="34" charset="0"/>
              </a:rPr>
              <a:t>Product price</a:t>
            </a:r>
          </a:p>
          <a:p>
            <a:pPr marL="800100" lvl="1" indent="-342900">
              <a:lnSpc>
                <a:spcPct val="98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dirty="0">
                <a:latin typeface="Arial" panose="020B0604020202020204" pitchFamily="34" charset="0"/>
              </a:rPr>
              <a:t>link to the product website</a:t>
            </a:r>
          </a:p>
          <a:p>
            <a:pPr marL="800100" lvl="1" indent="-342900">
              <a:lnSpc>
                <a:spcPct val="98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dirty="0">
                <a:latin typeface="Arial" panose="020B0604020202020204" pitchFamily="34" charset="0"/>
              </a:rPr>
              <a:t>Product  description  </a:t>
            </a:r>
          </a:p>
          <a:p>
            <a:pPr marL="800100" lvl="1" indent="-342900">
              <a:lnSpc>
                <a:spcPct val="98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dirty="0">
                <a:latin typeface="Arial" panose="020B0604020202020204" pitchFamily="34" charset="0"/>
              </a:rPr>
              <a:t>Category of the product 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>
              <a:lnSpc>
                <a:spcPct val="98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36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Pet services: </a:t>
            </a:r>
            <a:r>
              <a:rPr lang="en-US" sz="2400" dirty="0">
                <a:latin typeface="Arial" panose="020B0604020202020204" pitchFamily="34" charset="0"/>
              </a:rPr>
              <a:t>Availability of a service clinic information which include clinic </a:t>
            </a:r>
          </a:p>
          <a:p>
            <a:pPr marL="800100" lvl="1" indent="-342900">
              <a:lnSpc>
                <a:spcPct val="98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dirty="0">
                <a:latin typeface="Arial" panose="020B0604020202020204" pitchFamily="34" charset="0"/>
              </a:rPr>
              <a:t>phone number  </a:t>
            </a:r>
          </a:p>
          <a:p>
            <a:pPr marL="800100" lvl="1" indent="-342900">
              <a:lnSpc>
                <a:spcPct val="98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dirty="0">
                <a:latin typeface="Arial" panose="020B0604020202020204" pitchFamily="34" charset="0"/>
              </a:rPr>
              <a:t>Address and </a:t>
            </a:r>
          </a:p>
          <a:p>
            <a:pPr marL="800100" lvl="1" indent="-342900">
              <a:lnSpc>
                <a:spcPct val="98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dirty="0">
                <a:latin typeface="Arial" panose="020B0604020202020204" pitchFamily="34" charset="0"/>
              </a:rPr>
              <a:t>The link to their website or application</a:t>
            </a:r>
          </a:p>
          <a:p>
            <a:pPr marL="0" marR="0" lvl="0" indent="0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24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DEEEA-DC19-57D9-05AC-4E16790C5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Pet search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4F1F69F-0235-C8EC-6D1E-A89960DB6F25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314482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36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 feature that helps locate lost pets</a:t>
            </a:r>
          </a:p>
          <a:p>
            <a:pPr marL="0" marR="0" lvl="0" indent="0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ar-EG" sz="3600" b="1"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36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It uses pet matching algorithm by analyzing the images provided by users. </a:t>
            </a:r>
          </a:p>
          <a:p>
            <a:pPr marL="0" marR="0" lvl="0" indent="0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600" b="1"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36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Users can upload an image of their lost pet.</a:t>
            </a:r>
          </a:p>
          <a:p>
            <a:pPr marL="0" marR="0" lvl="0" indent="0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600" b="1"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36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The system utilizes pet matching algorithm to help locate the pet. By searching in the database of lost cats and dogs.</a:t>
            </a:r>
          </a:p>
          <a:p>
            <a:pPr marL="0" indent="0">
              <a:buNone/>
            </a:pPr>
            <a:b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959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0E5B5-A233-D773-0FEF-4B15EE2A1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E26C9-1AA6-A0BD-57B6-5F59527C4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78000"/>
              </a:lnSpc>
              <a:spcBef>
                <a:spcPts val="0"/>
              </a:spcBef>
              <a:buNone/>
            </a:pPr>
            <a:r>
              <a:rPr lang="en-US" sz="31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It is A platform for pet owners to: </a:t>
            </a:r>
            <a:endParaRPr lang="ar-EG" sz="3100" b="1"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78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31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connect, share experiences, and support each other. </a:t>
            </a:r>
          </a:p>
          <a:p>
            <a:pPr marL="457200" lvl="1" indent="0">
              <a:lnSpc>
                <a:spcPct val="78000"/>
              </a:lnSpc>
              <a:spcBef>
                <a:spcPts val="0"/>
              </a:spcBef>
              <a:buNone/>
            </a:pPr>
            <a:endParaRPr lang="ar-EG" sz="3100" b="1"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78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31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each user can create a post contain information about what the user interested in , date of the post created and the username .</a:t>
            </a:r>
          </a:p>
          <a:p>
            <a:pPr marL="457200" lvl="1" indent="0">
              <a:lnSpc>
                <a:spcPct val="78000"/>
              </a:lnSpc>
              <a:spcBef>
                <a:spcPts val="0"/>
              </a:spcBef>
              <a:buNone/>
            </a:pPr>
            <a:r>
              <a:rPr lang="en-US" sz="31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ar-EG" sz="3100" b="1"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78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31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other users can see the post and comment on it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271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3383</TotalTime>
  <Words>2103</Words>
  <Application>Microsoft Office PowerPoint</Application>
  <PresentationFormat>Widescreen</PresentationFormat>
  <Paragraphs>363</Paragraphs>
  <Slides>36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Aptos</vt:lpstr>
      <vt:lpstr>Aptos Display</vt:lpstr>
      <vt:lpstr>Arial</vt:lpstr>
      <vt:lpstr>Chewy</vt:lpstr>
      <vt:lpstr>Söhne</vt:lpstr>
      <vt:lpstr>Symbol</vt:lpstr>
      <vt:lpstr>Tahoma</vt:lpstr>
      <vt:lpstr>Times New Roman</vt:lpstr>
      <vt:lpstr>Office Theme</vt:lpstr>
      <vt:lpstr>Pet Care mobile Application Graduation Project Academic Year 2023-2024 </vt:lpstr>
      <vt:lpstr>Table of content</vt:lpstr>
      <vt:lpstr>Problem definition</vt:lpstr>
      <vt:lpstr>Project Motivation</vt:lpstr>
      <vt:lpstr>objectives</vt:lpstr>
      <vt:lpstr>Mobile Application features</vt:lpstr>
      <vt:lpstr>Pet supplies and Pet services </vt:lpstr>
      <vt:lpstr>Pet search</vt:lpstr>
      <vt:lpstr>community</vt:lpstr>
      <vt:lpstr>chatbot</vt:lpstr>
      <vt:lpstr>Application implementation </vt:lpstr>
      <vt:lpstr>1- Methodology </vt:lpstr>
      <vt:lpstr>1- Methodology cont.</vt:lpstr>
      <vt:lpstr>1- Methodology cont.</vt:lpstr>
      <vt:lpstr>Methodology cont.</vt:lpstr>
      <vt:lpstr>3-Mobile App UI </vt:lpstr>
      <vt:lpstr>Mobile App UI cont.</vt:lpstr>
      <vt:lpstr>4-Application development</vt:lpstr>
      <vt:lpstr>Application development cont.</vt:lpstr>
      <vt:lpstr>PowerPoint Presentation</vt:lpstr>
      <vt:lpstr>PowerPoint Presentation</vt:lpstr>
      <vt:lpstr>PowerPoint Presentation</vt:lpstr>
      <vt:lpstr>PowerPoint Presentation</vt:lpstr>
      <vt:lpstr>Application development cont.</vt:lpstr>
      <vt:lpstr>Application development cont.</vt:lpstr>
      <vt:lpstr>Application development cont.</vt:lpstr>
      <vt:lpstr>Application development cont.</vt:lpstr>
      <vt:lpstr> 5-Integration of Mobile App and Chat bot</vt:lpstr>
      <vt:lpstr> Integration of Mobile App and Chat bot (cont.)</vt:lpstr>
      <vt:lpstr>6-Integration of Mobile App and Pet search Feature</vt:lpstr>
      <vt:lpstr>Integration of Mobile App and Pet search Feature (cont.)</vt:lpstr>
      <vt:lpstr>Conclusion</vt:lpstr>
      <vt:lpstr>Future work</vt:lpstr>
      <vt:lpstr>reference</vt:lpstr>
      <vt:lpstr>Demo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ياسمين يسرى امام محمد</dc:creator>
  <cp:lastModifiedBy>ياسمين يسرى امام محمد</cp:lastModifiedBy>
  <cp:revision>41</cp:revision>
  <dcterms:created xsi:type="dcterms:W3CDTF">2024-05-04T12:59:20Z</dcterms:created>
  <dcterms:modified xsi:type="dcterms:W3CDTF">2024-07-04T21:44:18Z</dcterms:modified>
</cp:coreProperties>
</file>

<file path=docProps/thumbnail.jpeg>
</file>